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63"/>
  </p:notesMasterIdLst>
  <p:sldIdLst>
    <p:sldId id="256" r:id="rId2"/>
    <p:sldId id="551" r:id="rId3"/>
    <p:sldId id="527" r:id="rId4"/>
    <p:sldId id="528" r:id="rId5"/>
    <p:sldId id="620" r:id="rId6"/>
    <p:sldId id="552" r:id="rId7"/>
    <p:sldId id="621" r:id="rId8"/>
    <p:sldId id="553" r:id="rId9"/>
    <p:sldId id="618" r:id="rId10"/>
    <p:sldId id="309" r:id="rId11"/>
    <p:sldId id="635" r:id="rId12"/>
    <p:sldId id="638" r:id="rId13"/>
    <p:sldId id="508" r:id="rId14"/>
    <p:sldId id="454" r:id="rId15"/>
    <p:sldId id="455" r:id="rId16"/>
    <p:sldId id="466" r:id="rId17"/>
    <p:sldId id="464" r:id="rId18"/>
    <p:sldId id="490" r:id="rId19"/>
    <p:sldId id="630" r:id="rId20"/>
    <p:sldId id="467" r:id="rId21"/>
    <p:sldId id="628" r:id="rId22"/>
    <p:sldId id="629" r:id="rId23"/>
    <p:sldId id="458" r:id="rId24"/>
    <p:sldId id="457" r:id="rId25"/>
    <p:sldId id="465" r:id="rId26"/>
    <p:sldId id="459" r:id="rId27"/>
    <p:sldId id="460" r:id="rId28"/>
    <p:sldId id="463" r:id="rId29"/>
    <p:sldId id="626" r:id="rId30"/>
    <p:sldId id="631" r:id="rId31"/>
    <p:sldId id="511" r:id="rId32"/>
    <p:sldId id="476" r:id="rId33"/>
    <p:sldId id="477" r:id="rId34"/>
    <p:sldId id="478" r:id="rId35"/>
    <p:sldId id="627" r:id="rId36"/>
    <p:sldId id="636" r:id="rId37"/>
    <p:sldId id="632" r:id="rId38"/>
    <p:sldId id="520" r:id="rId39"/>
    <p:sldId id="284" r:id="rId40"/>
    <p:sldId id="285" r:id="rId41"/>
    <p:sldId id="513" r:id="rId42"/>
    <p:sldId id="515" r:id="rId43"/>
    <p:sldId id="287" r:id="rId44"/>
    <p:sldId id="625" r:id="rId45"/>
    <p:sldId id="289" r:id="rId46"/>
    <p:sldId id="290" r:id="rId47"/>
    <p:sldId id="291" r:id="rId48"/>
    <p:sldId id="518" r:id="rId49"/>
    <p:sldId id="637" r:id="rId50"/>
    <p:sldId id="293" r:id="rId51"/>
    <p:sldId id="489" r:id="rId52"/>
    <p:sldId id="482" r:id="rId53"/>
    <p:sldId id="633" r:id="rId54"/>
    <p:sldId id="483" r:id="rId55"/>
    <p:sldId id="516" r:id="rId56"/>
    <p:sldId id="522" r:id="rId57"/>
    <p:sldId id="634" r:id="rId58"/>
    <p:sldId id="484" r:id="rId59"/>
    <p:sldId id="485" r:id="rId60"/>
    <p:sldId id="544" r:id="rId61"/>
    <p:sldId id="373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73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F3E04-0C68-47B5-9968-8FD09FD4C25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E5B505-EB6F-4E54-8AED-7C3DC0AC27A9}">
      <dgm:prSet phldrT="[Text]"/>
      <dgm:spPr/>
      <dgm:t>
        <a:bodyPr/>
        <a:lstStyle/>
        <a:p>
          <a:r>
            <a:rPr lang="en-US" dirty="0"/>
            <a:t>Decision Making Statements</a:t>
          </a:r>
        </a:p>
      </dgm:t>
    </dgm:pt>
    <dgm:pt modelId="{2DB74EDB-6608-4FC2-9768-93271D4F04BD}" type="parTrans" cxnId="{FE08A16F-2438-4EF5-AD49-CD277DD41388}">
      <dgm:prSet/>
      <dgm:spPr/>
      <dgm:t>
        <a:bodyPr/>
        <a:lstStyle/>
        <a:p>
          <a:endParaRPr lang="en-US"/>
        </a:p>
      </dgm:t>
    </dgm:pt>
    <dgm:pt modelId="{6AEA3DF2-06B2-498E-BA10-CFD992932C67}" type="sibTrans" cxnId="{FE08A16F-2438-4EF5-AD49-CD277DD41388}">
      <dgm:prSet/>
      <dgm:spPr/>
      <dgm:t>
        <a:bodyPr/>
        <a:lstStyle/>
        <a:p>
          <a:endParaRPr lang="en-US"/>
        </a:p>
      </dgm:t>
    </dgm:pt>
    <dgm:pt modelId="{190D466E-12EA-4605-BED5-372D40EF8874}">
      <dgm:prSet phldrT="[Text]"/>
      <dgm:spPr/>
      <dgm:t>
        <a:bodyPr/>
        <a:lstStyle/>
        <a:p>
          <a:r>
            <a:rPr lang="en-US" dirty="0"/>
            <a:t>If- statement</a:t>
          </a:r>
        </a:p>
      </dgm:t>
    </dgm:pt>
    <dgm:pt modelId="{A43B2EB7-4846-44A2-9F49-A529A6746039}" type="parTrans" cxnId="{C136763E-BA34-4F7E-AE1F-7F39D9E1E782}">
      <dgm:prSet/>
      <dgm:spPr/>
      <dgm:t>
        <a:bodyPr/>
        <a:lstStyle/>
        <a:p>
          <a:endParaRPr lang="en-US"/>
        </a:p>
      </dgm:t>
    </dgm:pt>
    <dgm:pt modelId="{B9A9493F-31F8-43D1-B6D3-44609C0AC438}" type="sibTrans" cxnId="{C136763E-BA34-4F7E-AE1F-7F39D9E1E782}">
      <dgm:prSet/>
      <dgm:spPr/>
      <dgm:t>
        <a:bodyPr/>
        <a:lstStyle/>
        <a:p>
          <a:endParaRPr lang="en-US"/>
        </a:p>
      </dgm:t>
    </dgm:pt>
    <dgm:pt modelId="{EA04D80A-4CCC-4BDD-871C-B5F7E6F94FA8}">
      <dgm:prSet phldrT="[Text]"/>
      <dgm:spPr/>
      <dgm:t>
        <a:bodyPr/>
        <a:lstStyle/>
        <a:p>
          <a:r>
            <a:rPr lang="en-US" dirty="0"/>
            <a:t>If-else statement</a:t>
          </a:r>
        </a:p>
      </dgm:t>
    </dgm:pt>
    <dgm:pt modelId="{F9A09440-3A5F-46C7-B79D-4553C6A20E14}" type="parTrans" cxnId="{EE97191B-4170-4D20-9E2B-06085EDF1A6D}">
      <dgm:prSet/>
      <dgm:spPr/>
      <dgm:t>
        <a:bodyPr/>
        <a:lstStyle/>
        <a:p>
          <a:endParaRPr lang="en-US"/>
        </a:p>
      </dgm:t>
    </dgm:pt>
    <dgm:pt modelId="{CDD828F8-1A99-46B1-A736-9BB61272C108}" type="sibTrans" cxnId="{EE97191B-4170-4D20-9E2B-06085EDF1A6D}">
      <dgm:prSet/>
      <dgm:spPr/>
      <dgm:t>
        <a:bodyPr/>
        <a:lstStyle/>
        <a:p>
          <a:endParaRPr lang="en-US"/>
        </a:p>
      </dgm:t>
    </dgm:pt>
    <dgm:pt modelId="{CD18EBB7-B046-41C1-AC46-DAA6B3C85E73}">
      <dgm:prSet phldrT="[Text]"/>
      <dgm:spPr/>
      <dgm:t>
        <a:bodyPr/>
        <a:lstStyle/>
        <a:p>
          <a:r>
            <a:rPr lang="en-US" dirty="0"/>
            <a:t>Switch statement</a:t>
          </a:r>
        </a:p>
      </dgm:t>
    </dgm:pt>
    <dgm:pt modelId="{E16139EB-0D91-44BE-87AD-B00665820FD5}" type="parTrans" cxnId="{D8EF39D5-B586-4F22-BD7D-40CD21309C95}">
      <dgm:prSet/>
      <dgm:spPr/>
      <dgm:t>
        <a:bodyPr/>
        <a:lstStyle/>
        <a:p>
          <a:endParaRPr lang="en-US"/>
        </a:p>
      </dgm:t>
    </dgm:pt>
    <dgm:pt modelId="{428A1113-7415-47E3-BD2F-1DF7D9CE091B}" type="sibTrans" cxnId="{D8EF39D5-B586-4F22-BD7D-40CD21309C95}">
      <dgm:prSet/>
      <dgm:spPr/>
      <dgm:t>
        <a:bodyPr/>
        <a:lstStyle/>
        <a:p>
          <a:endParaRPr lang="en-US"/>
        </a:p>
      </dgm:t>
    </dgm:pt>
    <dgm:pt modelId="{32F0FD9E-B250-44C2-924E-C827D69ACFFC}">
      <dgm:prSet phldrT="[Text]"/>
      <dgm:spPr/>
      <dgm:t>
        <a:bodyPr/>
        <a:lstStyle/>
        <a:p>
          <a:r>
            <a:rPr lang="en-US" dirty="0"/>
            <a:t>Conditional Operator</a:t>
          </a:r>
        </a:p>
      </dgm:t>
    </dgm:pt>
    <dgm:pt modelId="{0A228F81-0300-4F67-87B6-102A32C65ACB}" type="parTrans" cxnId="{29C6B7AB-10A2-4102-9A7C-A575F276EE03}">
      <dgm:prSet/>
      <dgm:spPr/>
      <dgm:t>
        <a:bodyPr/>
        <a:lstStyle/>
        <a:p>
          <a:endParaRPr lang="en-US"/>
        </a:p>
      </dgm:t>
    </dgm:pt>
    <dgm:pt modelId="{9A5AA8B2-954B-4C12-B41A-982712E68494}" type="sibTrans" cxnId="{29C6B7AB-10A2-4102-9A7C-A575F276EE03}">
      <dgm:prSet/>
      <dgm:spPr/>
      <dgm:t>
        <a:bodyPr/>
        <a:lstStyle/>
        <a:p>
          <a:endParaRPr lang="en-US"/>
        </a:p>
      </dgm:t>
    </dgm:pt>
    <dgm:pt modelId="{F3AAD24F-9D35-420D-B2C6-6053B7EE99D1}" type="pres">
      <dgm:prSet presAssocID="{618F3E04-0C68-47B5-9968-8FD09FD4C2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1F7E082-D481-44FB-98A5-7746119574D7}" type="pres">
      <dgm:prSet presAssocID="{B0E5B505-EB6F-4E54-8AED-7C3DC0AC27A9}" presName="hierRoot1" presStyleCnt="0"/>
      <dgm:spPr/>
    </dgm:pt>
    <dgm:pt modelId="{2050C014-AB9B-4A2C-A39D-41290A3E51A0}" type="pres">
      <dgm:prSet presAssocID="{B0E5B505-EB6F-4E54-8AED-7C3DC0AC27A9}" presName="composite" presStyleCnt="0"/>
      <dgm:spPr/>
    </dgm:pt>
    <dgm:pt modelId="{94305D0B-0F76-4380-ADF5-946A6182FEE8}" type="pres">
      <dgm:prSet presAssocID="{B0E5B505-EB6F-4E54-8AED-7C3DC0AC27A9}" presName="background" presStyleLbl="node0" presStyleIdx="0" presStyleCnt="1"/>
      <dgm:spPr/>
    </dgm:pt>
    <dgm:pt modelId="{3D8EE682-AB4E-429E-893B-8C64C3113B21}" type="pres">
      <dgm:prSet presAssocID="{B0E5B505-EB6F-4E54-8AED-7C3DC0AC27A9}" presName="text" presStyleLbl="fgAcc0" presStyleIdx="0" presStyleCnt="1">
        <dgm:presLayoutVars>
          <dgm:chPref val="3"/>
        </dgm:presLayoutVars>
      </dgm:prSet>
      <dgm:spPr/>
    </dgm:pt>
    <dgm:pt modelId="{E2A0352F-7EDB-4C54-8707-9281A8A30D01}" type="pres">
      <dgm:prSet presAssocID="{B0E5B505-EB6F-4E54-8AED-7C3DC0AC27A9}" presName="hierChild2" presStyleCnt="0"/>
      <dgm:spPr/>
    </dgm:pt>
    <dgm:pt modelId="{98AA245E-84B1-495D-91A6-12A01D3C8455}" type="pres">
      <dgm:prSet presAssocID="{A43B2EB7-4846-44A2-9F49-A529A6746039}" presName="Name10" presStyleLbl="parChTrans1D2" presStyleIdx="0" presStyleCnt="4"/>
      <dgm:spPr/>
    </dgm:pt>
    <dgm:pt modelId="{DCD4A837-8B42-4597-8645-D7F8CA73A582}" type="pres">
      <dgm:prSet presAssocID="{190D466E-12EA-4605-BED5-372D40EF8874}" presName="hierRoot2" presStyleCnt="0"/>
      <dgm:spPr/>
    </dgm:pt>
    <dgm:pt modelId="{15B26121-E682-46CC-B135-568FF465C392}" type="pres">
      <dgm:prSet presAssocID="{190D466E-12EA-4605-BED5-372D40EF8874}" presName="composite2" presStyleCnt="0"/>
      <dgm:spPr/>
    </dgm:pt>
    <dgm:pt modelId="{DB24B744-EAB8-4DF8-B7DB-C1EEA05F6AB8}" type="pres">
      <dgm:prSet presAssocID="{190D466E-12EA-4605-BED5-372D40EF8874}" presName="background2" presStyleLbl="node2" presStyleIdx="0" presStyleCnt="4"/>
      <dgm:spPr/>
    </dgm:pt>
    <dgm:pt modelId="{5AF10563-0AFC-49EB-BE2B-38DEAD53095C}" type="pres">
      <dgm:prSet presAssocID="{190D466E-12EA-4605-BED5-372D40EF8874}" presName="text2" presStyleLbl="fgAcc2" presStyleIdx="0" presStyleCnt="4">
        <dgm:presLayoutVars>
          <dgm:chPref val="3"/>
        </dgm:presLayoutVars>
      </dgm:prSet>
      <dgm:spPr/>
    </dgm:pt>
    <dgm:pt modelId="{4975C2BD-0FDB-4283-B4A3-1BE074732A17}" type="pres">
      <dgm:prSet presAssocID="{190D466E-12EA-4605-BED5-372D40EF8874}" presName="hierChild3" presStyleCnt="0"/>
      <dgm:spPr/>
    </dgm:pt>
    <dgm:pt modelId="{7A921695-5CA2-4C24-83F0-80C552F5E1FC}" type="pres">
      <dgm:prSet presAssocID="{F9A09440-3A5F-46C7-B79D-4553C6A20E14}" presName="Name10" presStyleLbl="parChTrans1D2" presStyleIdx="1" presStyleCnt="4"/>
      <dgm:spPr/>
    </dgm:pt>
    <dgm:pt modelId="{B27DFF49-4953-4D35-AB18-DEA8E64C5A95}" type="pres">
      <dgm:prSet presAssocID="{EA04D80A-4CCC-4BDD-871C-B5F7E6F94FA8}" presName="hierRoot2" presStyleCnt="0"/>
      <dgm:spPr/>
    </dgm:pt>
    <dgm:pt modelId="{D32B5714-3028-44E7-AD06-36C1A719E626}" type="pres">
      <dgm:prSet presAssocID="{EA04D80A-4CCC-4BDD-871C-B5F7E6F94FA8}" presName="composite2" presStyleCnt="0"/>
      <dgm:spPr/>
    </dgm:pt>
    <dgm:pt modelId="{65E77FFA-A0CD-4E5B-8523-4BCC573D7CE8}" type="pres">
      <dgm:prSet presAssocID="{EA04D80A-4CCC-4BDD-871C-B5F7E6F94FA8}" presName="background2" presStyleLbl="node2" presStyleIdx="1" presStyleCnt="4"/>
      <dgm:spPr/>
    </dgm:pt>
    <dgm:pt modelId="{85403E1B-F095-41DA-85AF-973C8F0AD002}" type="pres">
      <dgm:prSet presAssocID="{EA04D80A-4CCC-4BDD-871C-B5F7E6F94FA8}" presName="text2" presStyleLbl="fgAcc2" presStyleIdx="1" presStyleCnt="4">
        <dgm:presLayoutVars>
          <dgm:chPref val="3"/>
        </dgm:presLayoutVars>
      </dgm:prSet>
      <dgm:spPr/>
    </dgm:pt>
    <dgm:pt modelId="{84194F1F-C13F-44B9-9AEF-44A11371C5D9}" type="pres">
      <dgm:prSet presAssocID="{EA04D80A-4CCC-4BDD-871C-B5F7E6F94FA8}" presName="hierChild3" presStyleCnt="0"/>
      <dgm:spPr/>
    </dgm:pt>
    <dgm:pt modelId="{EA4291FC-21B3-4F23-BED8-35449B968291}" type="pres">
      <dgm:prSet presAssocID="{E16139EB-0D91-44BE-87AD-B00665820FD5}" presName="Name10" presStyleLbl="parChTrans1D2" presStyleIdx="2" presStyleCnt="4"/>
      <dgm:spPr/>
    </dgm:pt>
    <dgm:pt modelId="{EDB51EF9-CD68-4915-BC8B-9129D629CD58}" type="pres">
      <dgm:prSet presAssocID="{CD18EBB7-B046-41C1-AC46-DAA6B3C85E73}" presName="hierRoot2" presStyleCnt="0"/>
      <dgm:spPr/>
    </dgm:pt>
    <dgm:pt modelId="{53A29427-D0A5-4C7E-BDB4-44B8DAE75D25}" type="pres">
      <dgm:prSet presAssocID="{CD18EBB7-B046-41C1-AC46-DAA6B3C85E73}" presName="composite2" presStyleCnt="0"/>
      <dgm:spPr/>
    </dgm:pt>
    <dgm:pt modelId="{54A89F18-669F-4361-80A6-1AE2B5CC9AAE}" type="pres">
      <dgm:prSet presAssocID="{CD18EBB7-B046-41C1-AC46-DAA6B3C85E73}" presName="background2" presStyleLbl="node2" presStyleIdx="2" presStyleCnt="4"/>
      <dgm:spPr/>
    </dgm:pt>
    <dgm:pt modelId="{37F4958C-0062-467B-95ED-5094788A40DA}" type="pres">
      <dgm:prSet presAssocID="{CD18EBB7-B046-41C1-AC46-DAA6B3C85E73}" presName="text2" presStyleLbl="fgAcc2" presStyleIdx="2" presStyleCnt="4">
        <dgm:presLayoutVars>
          <dgm:chPref val="3"/>
        </dgm:presLayoutVars>
      </dgm:prSet>
      <dgm:spPr/>
    </dgm:pt>
    <dgm:pt modelId="{8766A830-F4E4-446A-A00B-62A0E765687F}" type="pres">
      <dgm:prSet presAssocID="{CD18EBB7-B046-41C1-AC46-DAA6B3C85E73}" presName="hierChild3" presStyleCnt="0"/>
      <dgm:spPr/>
    </dgm:pt>
    <dgm:pt modelId="{2647009E-3BF6-4306-BAC1-EF9247979D58}" type="pres">
      <dgm:prSet presAssocID="{0A228F81-0300-4F67-87B6-102A32C65ACB}" presName="Name10" presStyleLbl="parChTrans1D2" presStyleIdx="3" presStyleCnt="4"/>
      <dgm:spPr/>
    </dgm:pt>
    <dgm:pt modelId="{A24EBE1E-1BFD-4621-835D-49CA620534BE}" type="pres">
      <dgm:prSet presAssocID="{32F0FD9E-B250-44C2-924E-C827D69ACFFC}" presName="hierRoot2" presStyleCnt="0"/>
      <dgm:spPr/>
    </dgm:pt>
    <dgm:pt modelId="{5A97BE2E-67C9-4B7E-B79A-679FF3DA5851}" type="pres">
      <dgm:prSet presAssocID="{32F0FD9E-B250-44C2-924E-C827D69ACFFC}" presName="composite2" presStyleCnt="0"/>
      <dgm:spPr/>
    </dgm:pt>
    <dgm:pt modelId="{C5B0EF71-E418-468E-9705-3ACFD80344CF}" type="pres">
      <dgm:prSet presAssocID="{32F0FD9E-B250-44C2-924E-C827D69ACFFC}" presName="background2" presStyleLbl="node2" presStyleIdx="3" presStyleCnt="4"/>
      <dgm:spPr/>
    </dgm:pt>
    <dgm:pt modelId="{8FD5FB1B-9944-4860-9012-AD8A27CBAFF0}" type="pres">
      <dgm:prSet presAssocID="{32F0FD9E-B250-44C2-924E-C827D69ACFFC}" presName="text2" presStyleLbl="fgAcc2" presStyleIdx="3" presStyleCnt="4">
        <dgm:presLayoutVars>
          <dgm:chPref val="3"/>
        </dgm:presLayoutVars>
      </dgm:prSet>
      <dgm:spPr/>
    </dgm:pt>
    <dgm:pt modelId="{1F2E0B53-0A82-4ADA-92BD-CAA3E64052EB}" type="pres">
      <dgm:prSet presAssocID="{32F0FD9E-B250-44C2-924E-C827D69ACFFC}" presName="hierChild3" presStyleCnt="0"/>
      <dgm:spPr/>
    </dgm:pt>
  </dgm:ptLst>
  <dgm:cxnLst>
    <dgm:cxn modelId="{FBAAA80B-782E-4D28-8342-8730B0F58645}" type="presOf" srcId="{CD18EBB7-B046-41C1-AC46-DAA6B3C85E73}" destId="{37F4958C-0062-467B-95ED-5094788A40DA}" srcOrd="0" destOrd="0" presId="urn:microsoft.com/office/officeart/2005/8/layout/hierarchy1"/>
    <dgm:cxn modelId="{EE97191B-4170-4D20-9E2B-06085EDF1A6D}" srcId="{B0E5B505-EB6F-4E54-8AED-7C3DC0AC27A9}" destId="{EA04D80A-4CCC-4BDD-871C-B5F7E6F94FA8}" srcOrd="1" destOrd="0" parTransId="{F9A09440-3A5F-46C7-B79D-4553C6A20E14}" sibTransId="{CDD828F8-1A99-46B1-A736-9BB61272C108}"/>
    <dgm:cxn modelId="{9D577F21-918F-4E29-8C58-33AE7C9CFC06}" type="presOf" srcId="{32F0FD9E-B250-44C2-924E-C827D69ACFFC}" destId="{8FD5FB1B-9944-4860-9012-AD8A27CBAFF0}" srcOrd="0" destOrd="0" presId="urn:microsoft.com/office/officeart/2005/8/layout/hierarchy1"/>
    <dgm:cxn modelId="{C136763E-BA34-4F7E-AE1F-7F39D9E1E782}" srcId="{B0E5B505-EB6F-4E54-8AED-7C3DC0AC27A9}" destId="{190D466E-12EA-4605-BED5-372D40EF8874}" srcOrd="0" destOrd="0" parTransId="{A43B2EB7-4846-44A2-9F49-A529A6746039}" sibTransId="{B9A9493F-31F8-43D1-B6D3-44609C0AC438}"/>
    <dgm:cxn modelId="{FE08A16F-2438-4EF5-AD49-CD277DD41388}" srcId="{618F3E04-0C68-47B5-9968-8FD09FD4C256}" destId="{B0E5B505-EB6F-4E54-8AED-7C3DC0AC27A9}" srcOrd="0" destOrd="0" parTransId="{2DB74EDB-6608-4FC2-9768-93271D4F04BD}" sibTransId="{6AEA3DF2-06B2-498E-BA10-CFD992932C67}"/>
    <dgm:cxn modelId="{3087DDA1-9770-4BA6-9383-5A7142971250}" type="presOf" srcId="{E16139EB-0D91-44BE-87AD-B00665820FD5}" destId="{EA4291FC-21B3-4F23-BED8-35449B968291}" srcOrd="0" destOrd="0" presId="urn:microsoft.com/office/officeart/2005/8/layout/hierarchy1"/>
    <dgm:cxn modelId="{29C6B7AB-10A2-4102-9A7C-A575F276EE03}" srcId="{B0E5B505-EB6F-4E54-8AED-7C3DC0AC27A9}" destId="{32F0FD9E-B250-44C2-924E-C827D69ACFFC}" srcOrd="3" destOrd="0" parTransId="{0A228F81-0300-4F67-87B6-102A32C65ACB}" sibTransId="{9A5AA8B2-954B-4C12-B41A-982712E68494}"/>
    <dgm:cxn modelId="{C4F3ECB3-1EF9-4754-B261-42937D9F6A42}" type="presOf" srcId="{F9A09440-3A5F-46C7-B79D-4553C6A20E14}" destId="{7A921695-5CA2-4C24-83F0-80C552F5E1FC}" srcOrd="0" destOrd="0" presId="urn:microsoft.com/office/officeart/2005/8/layout/hierarchy1"/>
    <dgm:cxn modelId="{2F99F9B3-375A-4980-B045-3CDA4475280A}" type="presOf" srcId="{A43B2EB7-4846-44A2-9F49-A529A6746039}" destId="{98AA245E-84B1-495D-91A6-12A01D3C8455}" srcOrd="0" destOrd="0" presId="urn:microsoft.com/office/officeart/2005/8/layout/hierarchy1"/>
    <dgm:cxn modelId="{B42104B9-3B7C-4931-96C4-64CAC7894E17}" type="presOf" srcId="{B0E5B505-EB6F-4E54-8AED-7C3DC0AC27A9}" destId="{3D8EE682-AB4E-429E-893B-8C64C3113B21}" srcOrd="0" destOrd="0" presId="urn:microsoft.com/office/officeart/2005/8/layout/hierarchy1"/>
    <dgm:cxn modelId="{63117FBE-537D-42A3-B408-C4D2F8979D01}" type="presOf" srcId="{618F3E04-0C68-47B5-9968-8FD09FD4C256}" destId="{F3AAD24F-9D35-420D-B2C6-6053B7EE99D1}" srcOrd="0" destOrd="0" presId="urn:microsoft.com/office/officeart/2005/8/layout/hierarchy1"/>
    <dgm:cxn modelId="{EAF926C1-5A10-4CAE-A399-65769C8B2CA5}" type="presOf" srcId="{0A228F81-0300-4F67-87B6-102A32C65ACB}" destId="{2647009E-3BF6-4306-BAC1-EF9247979D58}" srcOrd="0" destOrd="0" presId="urn:microsoft.com/office/officeart/2005/8/layout/hierarchy1"/>
    <dgm:cxn modelId="{1C0660CC-58EB-467A-99BD-5DC66C706EEA}" type="presOf" srcId="{EA04D80A-4CCC-4BDD-871C-B5F7E6F94FA8}" destId="{85403E1B-F095-41DA-85AF-973C8F0AD002}" srcOrd="0" destOrd="0" presId="urn:microsoft.com/office/officeart/2005/8/layout/hierarchy1"/>
    <dgm:cxn modelId="{D8EF39D5-B586-4F22-BD7D-40CD21309C95}" srcId="{B0E5B505-EB6F-4E54-8AED-7C3DC0AC27A9}" destId="{CD18EBB7-B046-41C1-AC46-DAA6B3C85E73}" srcOrd="2" destOrd="0" parTransId="{E16139EB-0D91-44BE-87AD-B00665820FD5}" sibTransId="{428A1113-7415-47E3-BD2F-1DF7D9CE091B}"/>
    <dgm:cxn modelId="{564194F7-4F68-47DE-8CA4-A6E9E61825D6}" type="presOf" srcId="{190D466E-12EA-4605-BED5-372D40EF8874}" destId="{5AF10563-0AFC-49EB-BE2B-38DEAD53095C}" srcOrd="0" destOrd="0" presId="urn:microsoft.com/office/officeart/2005/8/layout/hierarchy1"/>
    <dgm:cxn modelId="{853A0512-6E3B-49DF-9F09-2D8CE7172971}" type="presParOf" srcId="{F3AAD24F-9D35-420D-B2C6-6053B7EE99D1}" destId="{71F7E082-D481-44FB-98A5-7746119574D7}" srcOrd="0" destOrd="0" presId="urn:microsoft.com/office/officeart/2005/8/layout/hierarchy1"/>
    <dgm:cxn modelId="{BA1A9A44-34EA-4A10-8FCC-2DFA4693149B}" type="presParOf" srcId="{71F7E082-D481-44FB-98A5-7746119574D7}" destId="{2050C014-AB9B-4A2C-A39D-41290A3E51A0}" srcOrd="0" destOrd="0" presId="urn:microsoft.com/office/officeart/2005/8/layout/hierarchy1"/>
    <dgm:cxn modelId="{B581D8A6-D6FA-489F-A554-297008FAADE9}" type="presParOf" srcId="{2050C014-AB9B-4A2C-A39D-41290A3E51A0}" destId="{94305D0B-0F76-4380-ADF5-946A6182FEE8}" srcOrd="0" destOrd="0" presId="urn:microsoft.com/office/officeart/2005/8/layout/hierarchy1"/>
    <dgm:cxn modelId="{BC30F9E4-9E93-4FF1-80F6-6110D6B9BF79}" type="presParOf" srcId="{2050C014-AB9B-4A2C-A39D-41290A3E51A0}" destId="{3D8EE682-AB4E-429E-893B-8C64C3113B21}" srcOrd="1" destOrd="0" presId="urn:microsoft.com/office/officeart/2005/8/layout/hierarchy1"/>
    <dgm:cxn modelId="{D357339B-3F29-4922-96C3-217C9D011E29}" type="presParOf" srcId="{71F7E082-D481-44FB-98A5-7746119574D7}" destId="{E2A0352F-7EDB-4C54-8707-9281A8A30D01}" srcOrd="1" destOrd="0" presId="urn:microsoft.com/office/officeart/2005/8/layout/hierarchy1"/>
    <dgm:cxn modelId="{FF83F651-E5C8-4978-ABA5-0E55F7D855BC}" type="presParOf" srcId="{E2A0352F-7EDB-4C54-8707-9281A8A30D01}" destId="{98AA245E-84B1-495D-91A6-12A01D3C8455}" srcOrd="0" destOrd="0" presId="urn:microsoft.com/office/officeart/2005/8/layout/hierarchy1"/>
    <dgm:cxn modelId="{C8AA0B52-9890-4924-88C2-B1495623CD67}" type="presParOf" srcId="{E2A0352F-7EDB-4C54-8707-9281A8A30D01}" destId="{DCD4A837-8B42-4597-8645-D7F8CA73A582}" srcOrd="1" destOrd="0" presId="urn:microsoft.com/office/officeart/2005/8/layout/hierarchy1"/>
    <dgm:cxn modelId="{6A4B40BD-7E09-4867-A9D9-6D77BAF3F13F}" type="presParOf" srcId="{DCD4A837-8B42-4597-8645-D7F8CA73A582}" destId="{15B26121-E682-46CC-B135-568FF465C392}" srcOrd="0" destOrd="0" presId="urn:microsoft.com/office/officeart/2005/8/layout/hierarchy1"/>
    <dgm:cxn modelId="{15DAFEF5-4EC9-4E4C-9EF4-E74BE1513CBA}" type="presParOf" srcId="{15B26121-E682-46CC-B135-568FF465C392}" destId="{DB24B744-EAB8-4DF8-B7DB-C1EEA05F6AB8}" srcOrd="0" destOrd="0" presId="urn:microsoft.com/office/officeart/2005/8/layout/hierarchy1"/>
    <dgm:cxn modelId="{C4A82AFB-10D1-41F7-A29F-64356E72AE83}" type="presParOf" srcId="{15B26121-E682-46CC-B135-568FF465C392}" destId="{5AF10563-0AFC-49EB-BE2B-38DEAD53095C}" srcOrd="1" destOrd="0" presId="urn:microsoft.com/office/officeart/2005/8/layout/hierarchy1"/>
    <dgm:cxn modelId="{2A61E0B6-53B6-4B62-9416-7520F261CA10}" type="presParOf" srcId="{DCD4A837-8B42-4597-8645-D7F8CA73A582}" destId="{4975C2BD-0FDB-4283-B4A3-1BE074732A17}" srcOrd="1" destOrd="0" presId="urn:microsoft.com/office/officeart/2005/8/layout/hierarchy1"/>
    <dgm:cxn modelId="{4AB47D45-A390-407C-A34E-C2DBCE17BB08}" type="presParOf" srcId="{E2A0352F-7EDB-4C54-8707-9281A8A30D01}" destId="{7A921695-5CA2-4C24-83F0-80C552F5E1FC}" srcOrd="2" destOrd="0" presId="urn:microsoft.com/office/officeart/2005/8/layout/hierarchy1"/>
    <dgm:cxn modelId="{37223CA3-2964-490D-8E59-B2FB5E613B1D}" type="presParOf" srcId="{E2A0352F-7EDB-4C54-8707-9281A8A30D01}" destId="{B27DFF49-4953-4D35-AB18-DEA8E64C5A95}" srcOrd="3" destOrd="0" presId="urn:microsoft.com/office/officeart/2005/8/layout/hierarchy1"/>
    <dgm:cxn modelId="{7CFED38F-13D7-4121-91B6-F981D08945AC}" type="presParOf" srcId="{B27DFF49-4953-4D35-AB18-DEA8E64C5A95}" destId="{D32B5714-3028-44E7-AD06-36C1A719E626}" srcOrd="0" destOrd="0" presId="urn:microsoft.com/office/officeart/2005/8/layout/hierarchy1"/>
    <dgm:cxn modelId="{89DA0538-6366-4769-B6CC-AD1C2FB16A21}" type="presParOf" srcId="{D32B5714-3028-44E7-AD06-36C1A719E626}" destId="{65E77FFA-A0CD-4E5B-8523-4BCC573D7CE8}" srcOrd="0" destOrd="0" presId="urn:microsoft.com/office/officeart/2005/8/layout/hierarchy1"/>
    <dgm:cxn modelId="{80419FE1-5F4E-41B0-93C3-8D41E351B9F7}" type="presParOf" srcId="{D32B5714-3028-44E7-AD06-36C1A719E626}" destId="{85403E1B-F095-41DA-85AF-973C8F0AD002}" srcOrd="1" destOrd="0" presId="urn:microsoft.com/office/officeart/2005/8/layout/hierarchy1"/>
    <dgm:cxn modelId="{730A3BC7-5E11-4A83-A059-292FF351881D}" type="presParOf" srcId="{B27DFF49-4953-4D35-AB18-DEA8E64C5A95}" destId="{84194F1F-C13F-44B9-9AEF-44A11371C5D9}" srcOrd="1" destOrd="0" presId="urn:microsoft.com/office/officeart/2005/8/layout/hierarchy1"/>
    <dgm:cxn modelId="{02936B7B-9041-4C0D-AA7D-246B7A0D8918}" type="presParOf" srcId="{E2A0352F-7EDB-4C54-8707-9281A8A30D01}" destId="{EA4291FC-21B3-4F23-BED8-35449B968291}" srcOrd="4" destOrd="0" presId="urn:microsoft.com/office/officeart/2005/8/layout/hierarchy1"/>
    <dgm:cxn modelId="{D46503A7-AA5D-4E10-BF70-CC7DCBA713D2}" type="presParOf" srcId="{E2A0352F-7EDB-4C54-8707-9281A8A30D01}" destId="{EDB51EF9-CD68-4915-BC8B-9129D629CD58}" srcOrd="5" destOrd="0" presId="urn:microsoft.com/office/officeart/2005/8/layout/hierarchy1"/>
    <dgm:cxn modelId="{6C4233A4-F111-4C01-B22A-24D61B9F651B}" type="presParOf" srcId="{EDB51EF9-CD68-4915-BC8B-9129D629CD58}" destId="{53A29427-D0A5-4C7E-BDB4-44B8DAE75D25}" srcOrd="0" destOrd="0" presId="urn:microsoft.com/office/officeart/2005/8/layout/hierarchy1"/>
    <dgm:cxn modelId="{F6D18D80-34CD-40B2-892F-9BD0A3E9AB2B}" type="presParOf" srcId="{53A29427-D0A5-4C7E-BDB4-44B8DAE75D25}" destId="{54A89F18-669F-4361-80A6-1AE2B5CC9AAE}" srcOrd="0" destOrd="0" presId="urn:microsoft.com/office/officeart/2005/8/layout/hierarchy1"/>
    <dgm:cxn modelId="{5483DC1E-98E0-4255-85C6-850C2D6BE4F6}" type="presParOf" srcId="{53A29427-D0A5-4C7E-BDB4-44B8DAE75D25}" destId="{37F4958C-0062-467B-95ED-5094788A40DA}" srcOrd="1" destOrd="0" presId="urn:microsoft.com/office/officeart/2005/8/layout/hierarchy1"/>
    <dgm:cxn modelId="{9B5E8A93-4CCC-4810-AD3B-D45CFEBB4899}" type="presParOf" srcId="{EDB51EF9-CD68-4915-BC8B-9129D629CD58}" destId="{8766A830-F4E4-446A-A00B-62A0E765687F}" srcOrd="1" destOrd="0" presId="urn:microsoft.com/office/officeart/2005/8/layout/hierarchy1"/>
    <dgm:cxn modelId="{1D83DCC1-C4A3-49FC-A4B7-6D1A39F148DE}" type="presParOf" srcId="{E2A0352F-7EDB-4C54-8707-9281A8A30D01}" destId="{2647009E-3BF6-4306-BAC1-EF9247979D58}" srcOrd="6" destOrd="0" presId="urn:microsoft.com/office/officeart/2005/8/layout/hierarchy1"/>
    <dgm:cxn modelId="{CA72F5AB-483A-422C-990B-EB21100B3CCF}" type="presParOf" srcId="{E2A0352F-7EDB-4C54-8707-9281A8A30D01}" destId="{A24EBE1E-1BFD-4621-835D-49CA620534BE}" srcOrd="7" destOrd="0" presId="urn:microsoft.com/office/officeart/2005/8/layout/hierarchy1"/>
    <dgm:cxn modelId="{6D0F08AB-C942-4CE4-86BC-AA573FD3DB21}" type="presParOf" srcId="{A24EBE1E-1BFD-4621-835D-49CA620534BE}" destId="{5A97BE2E-67C9-4B7E-B79A-679FF3DA5851}" srcOrd="0" destOrd="0" presId="urn:microsoft.com/office/officeart/2005/8/layout/hierarchy1"/>
    <dgm:cxn modelId="{BF3E8C9A-E9D0-4291-8FAA-1D5F79F39E95}" type="presParOf" srcId="{5A97BE2E-67C9-4B7E-B79A-679FF3DA5851}" destId="{C5B0EF71-E418-468E-9705-3ACFD80344CF}" srcOrd="0" destOrd="0" presId="urn:microsoft.com/office/officeart/2005/8/layout/hierarchy1"/>
    <dgm:cxn modelId="{6E1B5126-45C1-4C02-BAB7-ECD6BEBE05CF}" type="presParOf" srcId="{5A97BE2E-67C9-4B7E-B79A-679FF3DA5851}" destId="{8FD5FB1B-9944-4860-9012-AD8A27CBAFF0}" srcOrd="1" destOrd="0" presId="urn:microsoft.com/office/officeart/2005/8/layout/hierarchy1"/>
    <dgm:cxn modelId="{09758ACE-5307-4414-A06E-5DC36F30E7EA}" type="presParOf" srcId="{A24EBE1E-1BFD-4621-835D-49CA620534BE}" destId="{1F2E0B53-0A82-4ADA-92BD-CAA3E64052E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7009E-3BF6-4306-BAC1-EF9247979D58}">
      <dsp:nvSpPr>
        <dsp:cNvPr id="0" name=""/>
        <dsp:cNvSpPr/>
      </dsp:nvSpPr>
      <dsp:spPr>
        <a:xfrm>
          <a:off x="5611942" y="1687684"/>
          <a:ext cx="4406738" cy="699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395"/>
              </a:lnTo>
              <a:lnTo>
                <a:pt x="4406738" y="476395"/>
              </a:lnTo>
              <a:lnTo>
                <a:pt x="4406738" y="69906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291FC-21B3-4F23-BED8-35449B968291}">
      <dsp:nvSpPr>
        <dsp:cNvPr id="0" name=""/>
        <dsp:cNvSpPr/>
      </dsp:nvSpPr>
      <dsp:spPr>
        <a:xfrm>
          <a:off x="5611942" y="1687684"/>
          <a:ext cx="1468912" cy="699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395"/>
              </a:lnTo>
              <a:lnTo>
                <a:pt x="1468912" y="476395"/>
              </a:lnTo>
              <a:lnTo>
                <a:pt x="1468912" y="69906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21695-5CA2-4C24-83F0-80C552F5E1FC}">
      <dsp:nvSpPr>
        <dsp:cNvPr id="0" name=""/>
        <dsp:cNvSpPr/>
      </dsp:nvSpPr>
      <dsp:spPr>
        <a:xfrm>
          <a:off x="4143029" y="1687684"/>
          <a:ext cx="1468912" cy="699068"/>
        </a:xfrm>
        <a:custGeom>
          <a:avLst/>
          <a:gdLst/>
          <a:ahLst/>
          <a:cxnLst/>
          <a:rect l="0" t="0" r="0" b="0"/>
          <a:pathLst>
            <a:path>
              <a:moveTo>
                <a:pt x="1468912" y="0"/>
              </a:moveTo>
              <a:lnTo>
                <a:pt x="1468912" y="476395"/>
              </a:lnTo>
              <a:lnTo>
                <a:pt x="0" y="476395"/>
              </a:lnTo>
              <a:lnTo>
                <a:pt x="0" y="69906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A245E-84B1-495D-91A6-12A01D3C8455}">
      <dsp:nvSpPr>
        <dsp:cNvPr id="0" name=""/>
        <dsp:cNvSpPr/>
      </dsp:nvSpPr>
      <dsp:spPr>
        <a:xfrm>
          <a:off x="1205204" y="1687684"/>
          <a:ext cx="4406738" cy="699068"/>
        </a:xfrm>
        <a:custGeom>
          <a:avLst/>
          <a:gdLst/>
          <a:ahLst/>
          <a:cxnLst/>
          <a:rect l="0" t="0" r="0" b="0"/>
          <a:pathLst>
            <a:path>
              <a:moveTo>
                <a:pt x="4406738" y="0"/>
              </a:moveTo>
              <a:lnTo>
                <a:pt x="4406738" y="476395"/>
              </a:lnTo>
              <a:lnTo>
                <a:pt x="0" y="476395"/>
              </a:lnTo>
              <a:lnTo>
                <a:pt x="0" y="69906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05D0B-0F76-4380-ADF5-946A6182FEE8}">
      <dsp:nvSpPr>
        <dsp:cNvPr id="0" name=""/>
        <dsp:cNvSpPr/>
      </dsp:nvSpPr>
      <dsp:spPr>
        <a:xfrm>
          <a:off x="4410104" y="161350"/>
          <a:ext cx="2403675" cy="1526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EE682-AB4E-429E-893B-8C64C3113B21}">
      <dsp:nvSpPr>
        <dsp:cNvPr id="0" name=""/>
        <dsp:cNvSpPr/>
      </dsp:nvSpPr>
      <dsp:spPr>
        <a:xfrm>
          <a:off x="4677179" y="415072"/>
          <a:ext cx="2403675" cy="1526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Decision Making Statements</a:t>
          </a:r>
        </a:p>
      </dsp:txBody>
      <dsp:txXfrm>
        <a:off x="4721884" y="459777"/>
        <a:ext cx="2314265" cy="1436923"/>
      </dsp:txXfrm>
    </dsp:sp>
    <dsp:sp modelId="{DB24B744-EAB8-4DF8-B7DB-C1EEA05F6AB8}">
      <dsp:nvSpPr>
        <dsp:cNvPr id="0" name=""/>
        <dsp:cNvSpPr/>
      </dsp:nvSpPr>
      <dsp:spPr>
        <a:xfrm>
          <a:off x="3366" y="2386753"/>
          <a:ext cx="2403675" cy="15263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10563-0AFC-49EB-BE2B-38DEAD53095C}">
      <dsp:nvSpPr>
        <dsp:cNvPr id="0" name=""/>
        <dsp:cNvSpPr/>
      </dsp:nvSpPr>
      <dsp:spPr>
        <a:xfrm>
          <a:off x="270441" y="2640475"/>
          <a:ext cx="2403675" cy="1526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If- statement</a:t>
          </a:r>
        </a:p>
      </dsp:txBody>
      <dsp:txXfrm>
        <a:off x="315146" y="2685180"/>
        <a:ext cx="2314265" cy="1436923"/>
      </dsp:txXfrm>
    </dsp:sp>
    <dsp:sp modelId="{65E77FFA-A0CD-4E5B-8523-4BCC573D7CE8}">
      <dsp:nvSpPr>
        <dsp:cNvPr id="0" name=""/>
        <dsp:cNvSpPr/>
      </dsp:nvSpPr>
      <dsp:spPr>
        <a:xfrm>
          <a:off x="2941192" y="2386753"/>
          <a:ext cx="2403675" cy="15263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03E1B-F095-41DA-85AF-973C8F0AD002}">
      <dsp:nvSpPr>
        <dsp:cNvPr id="0" name=""/>
        <dsp:cNvSpPr/>
      </dsp:nvSpPr>
      <dsp:spPr>
        <a:xfrm>
          <a:off x="3208267" y="2640475"/>
          <a:ext cx="2403675" cy="1526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If-else statement</a:t>
          </a:r>
        </a:p>
      </dsp:txBody>
      <dsp:txXfrm>
        <a:off x="3252972" y="2685180"/>
        <a:ext cx="2314265" cy="1436923"/>
      </dsp:txXfrm>
    </dsp:sp>
    <dsp:sp modelId="{54A89F18-669F-4361-80A6-1AE2B5CC9AAE}">
      <dsp:nvSpPr>
        <dsp:cNvPr id="0" name=""/>
        <dsp:cNvSpPr/>
      </dsp:nvSpPr>
      <dsp:spPr>
        <a:xfrm>
          <a:off x="5879017" y="2386753"/>
          <a:ext cx="2403675" cy="15263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4958C-0062-467B-95ED-5094788A40DA}">
      <dsp:nvSpPr>
        <dsp:cNvPr id="0" name=""/>
        <dsp:cNvSpPr/>
      </dsp:nvSpPr>
      <dsp:spPr>
        <a:xfrm>
          <a:off x="6146092" y="2640475"/>
          <a:ext cx="2403675" cy="1526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Switch statement</a:t>
          </a:r>
        </a:p>
      </dsp:txBody>
      <dsp:txXfrm>
        <a:off x="6190797" y="2685180"/>
        <a:ext cx="2314265" cy="1436923"/>
      </dsp:txXfrm>
    </dsp:sp>
    <dsp:sp modelId="{C5B0EF71-E418-468E-9705-3ACFD80344CF}">
      <dsp:nvSpPr>
        <dsp:cNvPr id="0" name=""/>
        <dsp:cNvSpPr/>
      </dsp:nvSpPr>
      <dsp:spPr>
        <a:xfrm>
          <a:off x="8816843" y="2386753"/>
          <a:ext cx="2403675" cy="15263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5FB1B-9944-4860-9012-AD8A27CBAFF0}">
      <dsp:nvSpPr>
        <dsp:cNvPr id="0" name=""/>
        <dsp:cNvSpPr/>
      </dsp:nvSpPr>
      <dsp:spPr>
        <a:xfrm>
          <a:off x="9083918" y="2640475"/>
          <a:ext cx="2403675" cy="1526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Conditional Operator</a:t>
          </a:r>
        </a:p>
      </dsp:txBody>
      <dsp:txXfrm>
        <a:off x="9128623" y="2685180"/>
        <a:ext cx="2314265" cy="1436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A0117-19DE-4756-B8F4-457350E696A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90E6F-A999-4EA1-A43A-040FE885F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1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0BE6686-449B-49EF-B35F-990B0FDE65D8}" type="slidenum">
              <a:rPr lang="en-US" altLang="en-US" sz="1200" baseline="0"/>
              <a:pPr eaLnBrk="1" hangingPunct="1"/>
              <a:t>2</a:t>
            </a:fld>
            <a:endParaRPr lang="en-US" altLang="en-US" sz="1200" baseline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3348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AC43275-D138-4A00-9839-1B335C0B7A7B}" type="slidenum">
              <a:rPr lang="en-US" altLang="en-US" sz="1200" baseline="0"/>
              <a:pPr eaLnBrk="1" hangingPunct="1"/>
              <a:t>27</a:t>
            </a:fld>
            <a:endParaRPr lang="en-US" altLang="en-US" sz="1200" baseline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0966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9A63A3F-6606-4D71-AE42-B11D24E35413}" type="slidenum">
              <a:rPr lang="en-US" altLang="en-US" sz="1200" baseline="0"/>
              <a:pPr eaLnBrk="1" hangingPunct="1"/>
              <a:t>28</a:t>
            </a:fld>
            <a:endParaRPr lang="en-US" altLang="en-US" sz="1200" baseline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34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13FE9CC-41E1-4E38-8708-B06E5BF700DF}" type="slidenum">
              <a:rPr lang="en-US" altLang="en-US" sz="1200" baseline="0"/>
              <a:pPr eaLnBrk="1" hangingPunct="1"/>
              <a:t>32</a:t>
            </a:fld>
            <a:endParaRPr lang="en-US" altLang="en-US" sz="1200" baseline="0"/>
          </a:p>
        </p:txBody>
      </p:sp>
      <p:sp>
        <p:nvSpPr>
          <p:cNvPr id="778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3471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3CAA7B3-005D-4F2A-B0B2-6D4AB915C571}" type="slidenum">
              <a:rPr lang="en-US" altLang="en-US" sz="1200" baseline="0"/>
              <a:pPr eaLnBrk="1" hangingPunct="1"/>
              <a:t>33</a:t>
            </a:fld>
            <a:endParaRPr lang="en-US" altLang="en-US" sz="1200" baseline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See pr4-03.cpp </a:t>
            </a:r>
          </a:p>
        </p:txBody>
      </p:sp>
    </p:spTree>
    <p:extLst>
      <p:ext uri="{BB962C8B-B14F-4D97-AF65-F5344CB8AC3E}">
        <p14:creationId xmlns:p14="http://schemas.microsoft.com/office/powerpoint/2010/main" val="2516440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7E2777F-EBDA-4967-96A7-7AC52F22A6FA}" type="slidenum">
              <a:rPr lang="en-US" altLang="en-US" sz="1200" baseline="0"/>
              <a:pPr eaLnBrk="1" hangingPunct="1"/>
              <a:t>34</a:t>
            </a:fld>
            <a:endParaRPr lang="en-US" altLang="en-US" sz="1200" baseline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2498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90999F3-3847-43FE-A8B3-0EEFAC85961C}" type="slidenum">
              <a:rPr lang="en-US" altLang="en-US" sz="1200" baseline="0"/>
              <a:pPr eaLnBrk="1" hangingPunct="1"/>
              <a:t>52</a:t>
            </a:fld>
            <a:endParaRPr lang="en-US" altLang="en-US" sz="1200" baseline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5848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26CC93A-8AC0-4AFA-A49D-CC0605BCC93E}" type="slidenum">
              <a:rPr lang="en-US" altLang="en-US" sz="1200" baseline="0"/>
              <a:pPr eaLnBrk="1" hangingPunct="1"/>
              <a:t>54</a:t>
            </a:fld>
            <a:endParaRPr lang="en-US" altLang="en-US" sz="1200" baseline="0"/>
          </a:p>
        </p:txBody>
      </p:sp>
      <p:sp>
        <p:nvSpPr>
          <p:cNvPr id="8601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pr4-09.cpp</a:t>
            </a:r>
          </a:p>
        </p:txBody>
      </p:sp>
    </p:spTree>
    <p:extLst>
      <p:ext uri="{BB962C8B-B14F-4D97-AF65-F5344CB8AC3E}">
        <p14:creationId xmlns:p14="http://schemas.microsoft.com/office/powerpoint/2010/main" val="3279043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0D8BCB9-FCFB-4455-863A-C2AFDD8D1345}" type="slidenum">
              <a:rPr lang="en-US" altLang="en-US" sz="1200" baseline="0"/>
              <a:pPr eaLnBrk="1" hangingPunct="1"/>
              <a:t>58</a:t>
            </a:fld>
            <a:endParaRPr lang="en-US" altLang="en-US" sz="1200" baseline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4723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C578215-E560-4C16-946F-B2264BC98C75}" type="slidenum">
              <a:rPr lang="en-US" altLang="en-US" sz="1200" baseline="0"/>
              <a:pPr eaLnBrk="1" hangingPunct="1"/>
              <a:t>59</a:t>
            </a:fld>
            <a:endParaRPr lang="en-US" altLang="en-US" sz="1200" baseline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pr4-10.cpp</a:t>
            </a:r>
          </a:p>
        </p:txBody>
      </p:sp>
    </p:spTree>
    <p:extLst>
      <p:ext uri="{BB962C8B-B14F-4D97-AF65-F5344CB8AC3E}">
        <p14:creationId xmlns:p14="http://schemas.microsoft.com/office/powerpoint/2010/main" val="4270911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CBD878B-09CF-418B-B271-F167CDE0DBF7}" type="slidenum">
              <a:rPr lang="en-US" altLang="en-US" sz="1200" baseline="0"/>
              <a:pPr eaLnBrk="1" hangingPunct="1"/>
              <a:t>3</a:t>
            </a:fld>
            <a:endParaRPr lang="en-US" altLang="en-US" sz="1200" baseline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0203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7598739-9DDF-41DE-AD35-F82A0D7D4129}" type="slidenum">
              <a:rPr lang="en-US" altLang="en-US" sz="1200" baseline="0"/>
              <a:pPr eaLnBrk="1" hangingPunct="1"/>
              <a:t>4</a:t>
            </a:fld>
            <a:endParaRPr lang="en-US" altLang="en-US" sz="1200" baseline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See pr3-25.cpp</a:t>
            </a:r>
          </a:p>
        </p:txBody>
      </p:sp>
    </p:spTree>
    <p:extLst>
      <p:ext uri="{BB962C8B-B14F-4D97-AF65-F5344CB8AC3E}">
        <p14:creationId xmlns:p14="http://schemas.microsoft.com/office/powerpoint/2010/main" val="206937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2805DE1-46F2-489C-993E-326A2E48BA9A}" type="slidenum">
              <a:rPr lang="en-US" altLang="en-US" sz="1200" baseline="0"/>
              <a:pPr eaLnBrk="1" hangingPunct="1"/>
              <a:t>6</a:t>
            </a:fld>
            <a:endParaRPr lang="en-US" altLang="en-US" sz="1200" baseline="0"/>
          </a:p>
        </p:txBody>
      </p:sp>
      <p:sp>
        <p:nvSpPr>
          <p:cNvPr id="839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pr3-21.cpp and pr3-22.cpp</a:t>
            </a:r>
          </a:p>
        </p:txBody>
      </p:sp>
    </p:spTree>
    <p:extLst>
      <p:ext uri="{BB962C8B-B14F-4D97-AF65-F5344CB8AC3E}">
        <p14:creationId xmlns:p14="http://schemas.microsoft.com/office/powerpoint/2010/main" val="900471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2089192-8302-42E8-8524-90600AAC949E}" type="slidenum">
              <a:rPr lang="en-US" altLang="en-US" sz="1200" baseline="0"/>
              <a:pPr eaLnBrk="1" hangingPunct="1"/>
              <a:t>8</a:t>
            </a:fld>
            <a:endParaRPr lang="en-US" altLang="en-US" sz="1200" baseline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pr3-23.cpp and pr3-24.cpp</a:t>
            </a:r>
          </a:p>
        </p:txBody>
      </p:sp>
    </p:spTree>
    <p:extLst>
      <p:ext uri="{BB962C8B-B14F-4D97-AF65-F5344CB8AC3E}">
        <p14:creationId xmlns:p14="http://schemas.microsoft.com/office/powerpoint/2010/main" val="331869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89CCDAA-B316-4F03-9335-EF4B817014C1}" type="slidenum">
              <a:rPr lang="en-US" altLang="en-US" sz="1200" baseline="0"/>
              <a:pPr eaLnBrk="1" hangingPunct="1"/>
              <a:t>14</a:t>
            </a:fld>
            <a:endParaRPr lang="en-US" altLang="en-US" sz="1200" baseline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5265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F7DC9AC-5741-46E3-A592-8F3569F1ACA4}" type="slidenum">
              <a:rPr lang="en-US" altLang="en-US" sz="1200" baseline="0"/>
              <a:pPr eaLnBrk="1" hangingPunct="1"/>
              <a:t>15</a:t>
            </a:fld>
            <a:endParaRPr lang="en-US" altLang="en-US" sz="1200" baseline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6838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EC0F8A7-7A39-45AB-8214-9FF348877602}" type="slidenum">
              <a:rPr lang="en-US" altLang="en-US" sz="1200" baseline="0"/>
              <a:pPr eaLnBrk="1" hangingPunct="1"/>
              <a:t>24</a:t>
            </a:fld>
            <a:endParaRPr lang="en-US" altLang="en-US" sz="1200" baseline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10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8012331-8AA4-4677-A91A-8F6966D735C2}" type="slidenum">
              <a:rPr lang="en-US" altLang="en-US" sz="1200" baseline="0"/>
              <a:pPr eaLnBrk="1" hangingPunct="1"/>
              <a:t>26</a:t>
            </a:fld>
            <a:endParaRPr lang="en-US" altLang="en-US" sz="1200" baseline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See pr4-02.cpp</a:t>
            </a:r>
          </a:p>
        </p:txBody>
      </p:sp>
    </p:spTree>
    <p:extLst>
      <p:ext uri="{BB962C8B-B14F-4D97-AF65-F5344CB8AC3E}">
        <p14:creationId xmlns:p14="http://schemas.microsoft.com/office/powerpoint/2010/main" val="285231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FC346-EFA1-EBFD-3C6A-6742B9E7F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B8C63A-BC06-241E-244B-BAA5C97A1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D0483-B1D2-5488-E800-82128C15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B776E-C12B-F82E-3F66-C7B111CF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F577-1C9E-2E93-2950-D458333F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7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CE7E-5768-E9B0-73A3-D39CD8FB4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D74387-3C40-F4DB-6178-691BA1FE1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97516-998F-4997-719F-50D83B4A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EEEAD-FB68-F58C-AB2E-60136E30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C5A1E-0ABB-0607-7122-C70C27383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9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DB4BAE-06AD-4C91-9517-06EC9107D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D4702-4E6F-EC31-59D3-42F45C24E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6DC9F-88CB-4B21-0E6E-BD0F0EC0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39B38-78F7-0C1A-3511-70313B7C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F6464-32DA-5677-E78D-DFC073FF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E8C63-958F-5C3B-B63A-93E1D1DC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4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BD1F2-255D-94BC-6D87-E00A370BF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D2C8A-DFF6-63FB-3FE6-632FF6BA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10/30/2025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7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F904-F03B-15A7-5AD7-7219F6F6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14697-14FB-0A36-481D-8070C1A2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CA28B-FEBB-74E3-B8D1-E8F2F9BDB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FDF2E-81DF-4557-982E-D895ACF6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11BDB-E7E6-C553-3C7C-10AF32A5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0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9B9E-AE37-CE92-18C5-EC6A7755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1C644-9A23-D18C-52F6-3A7654EDE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5E0FA-8822-8F03-A860-E2C650218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D73F4-4626-A0F1-971E-51C5E17DB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B4057-461F-085D-24A7-8F45A711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A343C-170F-4EF1-C5F7-A6E4F55A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2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2F98B-34A5-4F2D-F36F-3D3D45345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1BDC8-718C-685F-6C22-305429BAD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E6736-6DA0-0B59-31E4-5F51FE3D5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C134F7-7631-E26C-E20A-AD286D117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3D5094-E791-44BE-F264-97A2B5AB0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BDBF06-E1D4-009B-7C05-78E32074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5D1C96-1EEA-B29D-83DE-3531817A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79AD3-E2E2-42AF-A91E-57C8CADFE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7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F292-D0BF-C663-1759-734F21808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97698A-C8F2-772A-6C40-DB3E950F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D1587-6418-EA5E-287E-982909C9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8BF529-1E6C-3999-4B81-F82333A0E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2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4F9EE9-47B4-1833-3F36-072631D9D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757CB-58CC-DBC8-9222-028497CF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CBDFF-5C96-8FA4-682D-97196D5D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6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B7DF-1EF0-9DEA-5A66-F8D2647FA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DDB00-0389-637A-E41F-6ACCBC62A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C5B1F-9202-D012-C40F-1DBB686B5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3A4B4-5958-B35B-D570-2FAB89CE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A8890-0715-7208-30A6-8622DC080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31AEE-BC6B-4967-C953-92AADBE2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8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81E3C-E3EE-CBB7-6521-79706122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00AA54-CDA0-7970-9B77-A0DD75FEF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FA711-CEBE-1D21-9209-47211D6F5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EF31C-2715-4868-BC08-227B66215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CA11D-47E4-20AB-F599-9D12B2C25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32883-2C45-761D-D978-C79BB9AB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5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52EB59-7F18-45CA-7520-0848D8CF4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B360-FA3B-AAF7-AF93-F8286F839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5F0EE-361C-2938-81AD-7EBD07B98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1BA835-12AC-4E8F-955A-EA3F4DE2791F}" type="datetime1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0FE8E-D457-CA7E-2CB9-8F1537C4C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06CD9-F670-C5B0-8F3E-59BDCB1A4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5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49F60-57F9-E45D-4872-DE9289B55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191" y="1795556"/>
            <a:ext cx="6507479" cy="2768609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altLang="en-US" sz="3900" b="1" cap="none" noProof="1"/>
            </a:br>
            <a:br>
              <a:rPr lang="en-US" altLang="en-US" sz="3900" b="1" cap="none" noProof="1"/>
            </a:br>
            <a:r>
              <a:rPr lang="en-US" altLang="en-US" sz="3900" b="1" cap="none" noProof="1"/>
              <a:t>Fundamental Of Structured Programming</a:t>
            </a:r>
            <a:br>
              <a:rPr lang="en-US" altLang="en-US" sz="3900" b="1" cap="none" noProof="1"/>
            </a:br>
            <a:r>
              <a:rPr lang="en-US" sz="3900" b="1" cap="none" noProof="1"/>
              <a:t>Lecture 5 </a:t>
            </a:r>
            <a:br>
              <a:rPr lang="en-US" sz="3900" b="1" cap="none" noProof="1"/>
            </a:br>
            <a:br>
              <a:rPr lang="en-US" sz="3900" b="1" cap="none" noProof="1"/>
            </a:br>
            <a:r>
              <a:rPr lang="en-US" sz="3900" b="1" noProof="1">
                <a:solidFill>
                  <a:srgbClr val="FF0000"/>
                </a:solidFill>
              </a:rPr>
              <a:t>Char, </a:t>
            </a:r>
            <a:r>
              <a:rPr lang="en-US" sz="3900" b="1" cap="none" noProof="1">
                <a:solidFill>
                  <a:srgbClr val="FF0000"/>
                </a:solidFill>
              </a:rPr>
              <a:t>String</a:t>
            </a:r>
            <a:br>
              <a:rPr lang="en-US" sz="3900" b="1" dirty="0"/>
            </a:br>
            <a:endParaRPr lang="en-US" sz="3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6EF5F-62E3-7AB3-C685-AC98A507E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3880" y="4789616"/>
            <a:ext cx="7818119" cy="2068383"/>
          </a:xfrm>
        </p:spPr>
        <p:txBody>
          <a:bodyPr anchor="t">
            <a:normAutofit fontScale="70000" lnSpcReduction="20000"/>
          </a:bodyPr>
          <a:lstStyle/>
          <a:p>
            <a:pPr algn="ctr"/>
            <a:endParaRPr lang="en-US" sz="4100" b="1" spc="30" dirty="0">
              <a:latin typeface="+mj-lt"/>
              <a:ea typeface="+mj-ea"/>
              <a:cs typeface="+mj-cs"/>
            </a:endParaRPr>
          </a:p>
          <a:p>
            <a:pPr algn="ctr"/>
            <a:r>
              <a:rPr lang="en-US" sz="4200" b="1" spc="30" dirty="0">
                <a:latin typeface="+mj-lt"/>
                <a:ea typeface="+mj-ea"/>
                <a:cs typeface="+mj-cs"/>
              </a:rPr>
              <a:t>Dr. Ahmed Yousry</a:t>
            </a:r>
          </a:p>
          <a:p>
            <a:pPr algn="ctr">
              <a:lnSpc>
                <a:spcPct val="90000"/>
              </a:lnSpc>
            </a:pPr>
            <a:r>
              <a:rPr lang="en-US" altLang="en-US" sz="4200" b="1" spc="30" dirty="0">
                <a:latin typeface="+mj-lt"/>
                <a:ea typeface="+mj-ea"/>
                <a:cs typeface="+mj-cs"/>
              </a:rPr>
              <a:t>Lecturer, Computer Science Department,</a:t>
            </a:r>
          </a:p>
          <a:p>
            <a:pPr algn="ctr">
              <a:lnSpc>
                <a:spcPct val="90000"/>
              </a:lnSpc>
            </a:pPr>
            <a:r>
              <a:rPr lang="en-US" altLang="en-US" sz="4200" b="1" spc="30" dirty="0">
                <a:latin typeface="+mj-lt"/>
                <a:ea typeface="+mj-ea"/>
                <a:cs typeface="+mj-cs"/>
              </a:rPr>
              <a:t>Faculty of computers and artificial intelligence, </a:t>
            </a:r>
            <a:r>
              <a:rPr lang="en-US" altLang="en-US" sz="4200" b="1" spc="30" dirty="0" err="1">
                <a:latin typeface="+mj-lt"/>
                <a:ea typeface="+mj-ea"/>
                <a:cs typeface="+mj-cs"/>
              </a:rPr>
              <a:t>benha</a:t>
            </a:r>
            <a:r>
              <a:rPr lang="en-US" altLang="en-US" sz="4200" b="1" spc="30" dirty="0">
                <a:latin typeface="+mj-lt"/>
                <a:ea typeface="+mj-ea"/>
                <a:cs typeface="+mj-cs"/>
              </a:rPr>
              <a:t> university</a:t>
            </a:r>
          </a:p>
          <a:p>
            <a:endParaRPr lang="en-US" dirty="0"/>
          </a:p>
        </p:txBody>
      </p:sp>
      <p:pic>
        <p:nvPicPr>
          <p:cNvPr id="4" name="Google Shape;537;p11">
            <a:extLst>
              <a:ext uri="{FF2B5EF4-FFF2-40B4-BE49-F238E27FC236}">
                <a16:creationId xmlns:a16="http://schemas.microsoft.com/office/drawing/2014/main" id="{0FA6EC01-7B3D-CFD0-A3CC-CCE779A459C6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03191" cy="5699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810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C14DE-3578-DAC2-E302-3124E85EC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Working with Characters and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dirty="0"/>
              <a:t> Objects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7971FD8B-F362-C870-69F3-F43F5CEF86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Mixing </a:t>
            </a:r>
            <a:r>
              <a:rPr lang="en-US" altLang="en-US" sz="3600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cin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&gt;&gt; and </a:t>
            </a:r>
            <a:r>
              <a:rPr lang="en-US" altLang="en-US" sz="3600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cin.get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() </a:t>
            </a: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in the same program can cause input errors that are hard to detect.</a:t>
            </a:r>
          </a:p>
          <a:p>
            <a:pPr eaLnBrk="1" hangingPunct="1"/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To skip over unneeded characters that are still in the keyboard buffer, use </a:t>
            </a:r>
            <a:r>
              <a:rPr lang="en-US" alt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cin.ignore</a:t>
            </a: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():</a:t>
            </a:r>
          </a:p>
          <a:p>
            <a:pPr lvl="1" eaLnBrk="1" hangingPunct="1">
              <a:buFontTx/>
              <a:buNone/>
            </a:pP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cin.ignore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(); // skip next char</a:t>
            </a:r>
          </a:p>
          <a:p>
            <a:pPr lvl="1" eaLnBrk="1" hangingPunct="1">
              <a:buFontTx/>
              <a:buNone/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cin.ignore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(10, '\n'); // skip the next</a:t>
            </a:r>
          </a:p>
          <a:p>
            <a:pPr lvl="1" eaLnBrk="1" hangingPunct="1">
              <a:buFontTx/>
              <a:buNone/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                       // 10 char. or until a '\n'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A5363-3E63-DE20-0EDC-F081818F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Content Placeholder 3" descr="A computer code with text&#10;&#10;AI-generated content may be incorrect.">
            <a:extLst>
              <a:ext uri="{FF2B5EF4-FFF2-40B4-BE49-F238E27FC236}">
                <a16:creationId xmlns:a16="http://schemas.microsoft.com/office/drawing/2014/main" id="{D4F76C96-EB98-9C8A-A36E-B43452D34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331" y="1353968"/>
            <a:ext cx="8751091" cy="523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46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49F60-57F9-E45D-4872-DE9289B55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191" y="1795556"/>
            <a:ext cx="6507479" cy="2768609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altLang="en-US" sz="3900" b="1" cap="none" noProof="1"/>
            </a:br>
            <a:br>
              <a:rPr lang="en-US" altLang="en-US" sz="3900" b="1" cap="none" noProof="1"/>
            </a:br>
            <a:r>
              <a:rPr lang="en-US" altLang="en-US" sz="3900" b="1" cap="none" noProof="1"/>
              <a:t>Fundamental Of Structured Programming</a:t>
            </a:r>
            <a:br>
              <a:rPr lang="en-US" altLang="en-US" sz="3900" b="1" cap="none" noProof="1"/>
            </a:br>
            <a:r>
              <a:rPr lang="en-US" sz="3900" b="1" cap="none" noProof="1"/>
              <a:t>Lecture 5 </a:t>
            </a:r>
            <a:br>
              <a:rPr lang="en-US" sz="3900" b="1" cap="none" noProof="1"/>
            </a:br>
            <a:br>
              <a:rPr lang="en-US" sz="3900" b="1" cap="none" noProof="1"/>
            </a:br>
            <a:br>
              <a:rPr lang="en-US" sz="3900" b="1" cap="none" noProof="1"/>
            </a:br>
            <a:r>
              <a:rPr lang="en-US" sz="3900" b="1" noProof="1">
                <a:solidFill>
                  <a:srgbClr val="FF0000"/>
                </a:solidFill>
              </a:rPr>
              <a:t>Making Decisions</a:t>
            </a:r>
            <a:br>
              <a:rPr lang="en-US" sz="3900" b="1" noProof="1">
                <a:solidFill>
                  <a:srgbClr val="FF0000"/>
                </a:solidFill>
              </a:rPr>
            </a:br>
            <a:r>
              <a:rPr lang="en-US" sz="3900" b="1" noProof="1">
                <a:solidFill>
                  <a:srgbClr val="FF0000"/>
                </a:solidFill>
              </a:rPr>
              <a:t>Chapeter 4 in book</a:t>
            </a:r>
            <a:br>
              <a:rPr lang="en-US" sz="3900" b="1" dirty="0"/>
            </a:br>
            <a:endParaRPr lang="en-US" sz="3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6EF5F-62E3-7AB3-C685-AC98A507E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3880" y="4789616"/>
            <a:ext cx="7818119" cy="2068383"/>
          </a:xfrm>
        </p:spPr>
        <p:txBody>
          <a:bodyPr anchor="t">
            <a:normAutofit fontScale="70000" lnSpcReduction="20000"/>
          </a:bodyPr>
          <a:lstStyle/>
          <a:p>
            <a:pPr algn="ctr"/>
            <a:endParaRPr lang="en-US" sz="4100" b="1" spc="30" dirty="0">
              <a:latin typeface="+mj-lt"/>
              <a:ea typeface="+mj-ea"/>
              <a:cs typeface="+mj-cs"/>
            </a:endParaRPr>
          </a:p>
          <a:p>
            <a:pPr algn="ctr"/>
            <a:r>
              <a:rPr lang="en-US" sz="4200" b="1" spc="30" dirty="0">
                <a:latin typeface="+mj-lt"/>
                <a:ea typeface="+mj-ea"/>
                <a:cs typeface="+mj-cs"/>
              </a:rPr>
              <a:t>Dr. Ahmed Yousry</a:t>
            </a:r>
          </a:p>
          <a:p>
            <a:pPr algn="ctr">
              <a:lnSpc>
                <a:spcPct val="90000"/>
              </a:lnSpc>
            </a:pPr>
            <a:r>
              <a:rPr lang="en-US" altLang="en-US" sz="4200" b="1" spc="30" dirty="0">
                <a:latin typeface="+mj-lt"/>
                <a:ea typeface="+mj-ea"/>
                <a:cs typeface="+mj-cs"/>
              </a:rPr>
              <a:t>Lecturer, Computer Science Department,</a:t>
            </a:r>
          </a:p>
          <a:p>
            <a:pPr algn="ctr">
              <a:lnSpc>
                <a:spcPct val="90000"/>
              </a:lnSpc>
            </a:pPr>
            <a:r>
              <a:rPr lang="en-US" altLang="en-US" sz="4200" b="1" spc="30" dirty="0">
                <a:latin typeface="+mj-lt"/>
                <a:ea typeface="+mj-ea"/>
                <a:cs typeface="+mj-cs"/>
              </a:rPr>
              <a:t>Faculty of computers and artificial intelligence, </a:t>
            </a:r>
            <a:r>
              <a:rPr lang="en-US" altLang="en-US" sz="4200" b="1" spc="30" dirty="0" err="1">
                <a:latin typeface="+mj-lt"/>
                <a:ea typeface="+mj-ea"/>
                <a:cs typeface="+mj-cs"/>
              </a:rPr>
              <a:t>benha</a:t>
            </a:r>
            <a:r>
              <a:rPr lang="en-US" altLang="en-US" sz="4200" b="1" spc="30" dirty="0">
                <a:latin typeface="+mj-lt"/>
                <a:ea typeface="+mj-ea"/>
                <a:cs typeface="+mj-cs"/>
              </a:rPr>
              <a:t> university</a:t>
            </a:r>
          </a:p>
          <a:p>
            <a:endParaRPr lang="en-US" dirty="0"/>
          </a:p>
        </p:txBody>
      </p:sp>
      <p:pic>
        <p:nvPicPr>
          <p:cNvPr id="4" name="Google Shape;537;p11">
            <a:extLst>
              <a:ext uri="{FF2B5EF4-FFF2-40B4-BE49-F238E27FC236}">
                <a16:creationId xmlns:a16="http://schemas.microsoft.com/office/drawing/2014/main" id="{0FA6EC01-7B3D-CFD0-A3CC-CCE779A459C6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03191" cy="5699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6635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Making Decisions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948F0-1D26-B0D2-D433-9F6BA4C1D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58097868"/>
              </p:ext>
            </p:extLst>
          </p:nvPr>
        </p:nvGraphicFramePr>
        <p:xfrm>
          <a:off x="365760" y="1508760"/>
          <a:ext cx="11490960" cy="432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0683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           Relational Operators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Used to compare numeric values to determine relative order</a:t>
            </a:r>
          </a:p>
          <a:p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Operators:</a:t>
            </a:r>
          </a:p>
        </p:txBody>
      </p:sp>
      <p:graphicFrame>
        <p:nvGraphicFramePr>
          <p:cNvPr id="44102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68442"/>
              </p:ext>
            </p:extLst>
          </p:nvPr>
        </p:nvGraphicFramePr>
        <p:xfrm>
          <a:off x="3792539" y="3500438"/>
          <a:ext cx="6262687" cy="2724396"/>
        </p:xfrm>
        <a:graphic>
          <a:graphicData uri="http://schemas.openxmlformats.org/drawingml/2006/table">
            <a:tbl>
              <a:tblPr/>
              <a:tblGrid>
                <a:gridCol w="1077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&gt;</a:t>
                      </a:r>
                    </a:p>
                  </a:txBody>
                  <a:tcPr marT="45677" marB="4567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Greater than</a:t>
                      </a:r>
                    </a:p>
                  </a:txBody>
                  <a:tcPr marT="45677" marB="4567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&lt;</a:t>
                      </a:r>
                    </a:p>
                  </a:txBody>
                  <a:tcPr marT="45677" marB="4567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Less than</a:t>
                      </a:r>
                    </a:p>
                  </a:txBody>
                  <a:tcPr marT="45677" marB="4567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&gt;=</a:t>
                      </a:r>
                    </a:p>
                  </a:txBody>
                  <a:tcPr marT="45677" marB="4567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Greater than or equal to</a:t>
                      </a:r>
                    </a:p>
                  </a:txBody>
                  <a:tcPr marT="45677" marB="4567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&lt;=</a:t>
                      </a:r>
                    </a:p>
                  </a:txBody>
                  <a:tcPr marT="45677" marB="4567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Less than or equal to</a:t>
                      </a:r>
                    </a:p>
                  </a:txBody>
                  <a:tcPr marT="45677" marB="4567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==</a:t>
                      </a:r>
                    </a:p>
                  </a:txBody>
                  <a:tcPr marT="45677" marB="4567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Equal to</a:t>
                      </a:r>
                    </a:p>
                  </a:txBody>
                  <a:tcPr marT="45677" marB="4567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!=</a:t>
                      </a:r>
                    </a:p>
                  </a:txBody>
                  <a:tcPr marT="45677" marB="4567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Not equal to</a:t>
                      </a:r>
                    </a:p>
                  </a:txBody>
                  <a:tcPr marT="45677" marB="4567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598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Relational Expressions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Relational expressions are Boolean (i.e., evaluate to true or false)</a:t>
            </a:r>
          </a:p>
          <a:p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Examples:</a:t>
            </a:r>
          </a:p>
          <a:p>
            <a:pPr marL="914400" lvl="2" indent="0">
              <a:buNone/>
            </a:pP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12 &gt; 5 is true</a:t>
            </a:r>
          </a:p>
          <a:p>
            <a:pPr marL="914400" lvl="2" indent="0">
              <a:buNone/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	7 &lt;= 5 is false</a:t>
            </a:r>
          </a:p>
          <a:p>
            <a:pPr marL="914400" lvl="2" indent="0">
              <a:buNone/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if x is 10, then </a:t>
            </a:r>
          </a:p>
          <a:p>
            <a:pPr marL="914400" lvl="2" indent="0">
              <a:buNone/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	x == 10 is true , </a:t>
            </a:r>
          </a:p>
          <a:p>
            <a:pPr marL="914400" lvl="2" indent="0">
              <a:buNone/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  x &lt;= 8 is false,</a:t>
            </a:r>
          </a:p>
          <a:p>
            <a:pPr marL="914400" lvl="2" indent="0">
              <a:buNone/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	x != 8 is true</a:t>
            </a:r>
          </a:p>
          <a:p>
            <a:pPr marL="914400" lvl="2" indent="0">
              <a:buNone/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  X  &gt; 8 is true , and </a:t>
            </a:r>
          </a:p>
          <a:p>
            <a:pPr marL="914400" lvl="2" indent="0">
              <a:buNone/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	x == 8 is false</a:t>
            </a:r>
          </a:p>
          <a:p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Can be assigned to a variable </a:t>
            </a:r>
          </a:p>
          <a:p>
            <a:pPr marL="457200" lvl="1" indent="0">
              <a:buNone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bool result = (x &lt;= y);</a:t>
            </a:r>
          </a:p>
          <a:p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Assigns 0 for false, 1 for true.</a:t>
            </a:r>
          </a:p>
          <a:p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Note:</a:t>
            </a:r>
          </a:p>
          <a:p>
            <a:pPr lvl="2"/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Do not confuse =  (assignment) and == (equal to).</a:t>
            </a:r>
          </a:p>
          <a:p>
            <a:pPr marL="914400" lvl="2" indent="0">
              <a:buNone/>
            </a:pPr>
            <a:endParaRPr lang="en-US" altLang="en-US" sz="2400" dirty="0">
              <a:solidFill>
                <a:schemeClr val="accent2">
                  <a:lumMod val="5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55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What is the output of this program?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985" r="30813" b="29111"/>
          <a:stretch/>
        </p:blipFill>
        <p:spPr>
          <a:xfrm>
            <a:off x="2219960" y="2551062"/>
            <a:ext cx="4495800" cy="2960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4536038"/>
            <a:ext cx="2209800" cy="1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4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Operators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latin typeface="Times" panose="02020603050405020304" pitchFamily="18" charset="0"/>
                <a:cs typeface="Times" panose="02020603050405020304" pitchFamily="18" charset="0"/>
              </a:rPr>
              <a:t>Used to create relational expressions from other relational expressions</a:t>
            </a:r>
          </a:p>
          <a:p>
            <a:r>
              <a:rPr lang="en-US" sz="3000" dirty="0">
                <a:latin typeface="Times" panose="02020603050405020304" pitchFamily="18" charset="0"/>
                <a:cs typeface="Times" panose="02020603050405020304" pitchFamily="18" charset="0"/>
              </a:rPr>
              <a:t>Operators, meaning, and explanation: </a:t>
            </a:r>
            <a:br>
              <a:rPr lang="en-US" sz="3000" dirty="0"/>
            </a:br>
            <a:endParaRPr lang="en-US" sz="30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00401" y="3345336"/>
            <a:ext cx="7285037" cy="229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6416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Operators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6" y="4383088"/>
            <a:ext cx="6810375" cy="1878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138" y="1981201"/>
            <a:ext cx="6824662" cy="1838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5200" y="1524000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&amp;&amp;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3865602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||</a:t>
            </a:r>
          </a:p>
        </p:txBody>
      </p:sp>
    </p:spTree>
    <p:extLst>
      <p:ext uri="{BB962C8B-B14F-4D97-AF65-F5344CB8AC3E}">
        <p14:creationId xmlns:p14="http://schemas.microsoft.com/office/powerpoint/2010/main" val="3966415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B4528-379B-A28D-B038-43AE3442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precedence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5DD72-E080-A751-F877-7FEE4E9DA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Highest   !</a:t>
            </a:r>
          </a:p>
          <a:p>
            <a:pPr marL="0" indent="0">
              <a:buNone/>
            </a:pP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             &amp;&amp;</a:t>
            </a:r>
          </a:p>
          <a:p>
            <a:pPr marL="0" indent="0">
              <a:buNone/>
            </a:pP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Lowest   ||</a:t>
            </a:r>
          </a:p>
          <a:p>
            <a:pPr marL="0" indent="0">
              <a:buNone/>
            </a:pP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Example :</a:t>
            </a:r>
          </a:p>
          <a:p>
            <a:pPr marL="0" indent="0">
              <a:buNone/>
            </a:pP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  <p:pic>
        <p:nvPicPr>
          <p:cNvPr id="4" name="Picture 3" descr="A computer code with text&#10;&#10;AI-generated content may be incorrect.">
            <a:extLst>
              <a:ext uri="{FF2B5EF4-FFF2-40B4-BE49-F238E27FC236}">
                <a16:creationId xmlns:a16="http://schemas.microsoft.com/office/drawing/2014/main" id="{AE67BD75-465C-AFBA-D94F-7B2DE48F0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61" y="3937067"/>
            <a:ext cx="6124484" cy="2622868"/>
          </a:xfrm>
          <a:prstGeom prst="rect">
            <a:avLst/>
          </a:prstGeom>
        </p:spPr>
      </p:pic>
      <p:pic>
        <p:nvPicPr>
          <p:cNvPr id="5" name="Picture 4" descr="A number of numbers on a white background&#10;&#10;AI-generated content may be incorrect.">
            <a:extLst>
              <a:ext uri="{FF2B5EF4-FFF2-40B4-BE49-F238E27FC236}">
                <a16:creationId xmlns:a16="http://schemas.microsoft.com/office/drawing/2014/main" id="{FF154BBE-2A52-DCBE-2444-C27D9936A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766" y="4577216"/>
            <a:ext cx="4319954" cy="134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Working with Characters and Strings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char</a:t>
            </a: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: holds a single character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en-US" sz="3600" b="1" dirty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string</a:t>
            </a: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: holds a sequence of characters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Both can be used in assignment statements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Both can be displayed with </a:t>
            </a:r>
            <a:r>
              <a:rPr lang="en-US" altLang="en-US" sz="3600" b="1" dirty="0" err="1">
                <a:latin typeface="Times" panose="02020603050405020304" pitchFamily="18" charset="0"/>
                <a:cs typeface="Times" panose="02020603050405020304" pitchFamily="18" charset="0"/>
              </a:rPr>
              <a:t>cout</a:t>
            </a: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and </a:t>
            </a:r>
            <a:r>
              <a:rPr lang="en-US" altLang="en-US" sz="3600" b="1" dirty="0">
                <a:latin typeface="Times" panose="02020603050405020304" pitchFamily="18" charset="0"/>
                <a:cs typeface="Times" panose="02020603050405020304" pitchFamily="18" charset="0"/>
              </a:rPr>
              <a:t>&lt;&lt;</a:t>
            </a:r>
          </a:p>
        </p:txBody>
      </p:sp>
    </p:spTree>
    <p:extLst>
      <p:ext uri="{BB962C8B-B14F-4D97-AF65-F5344CB8AC3E}">
        <p14:creationId xmlns:p14="http://schemas.microsoft.com/office/powerpoint/2010/main" val="2111795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What is the output of this program?</a:t>
            </a:r>
          </a:p>
          <a:p>
            <a:pPr lvl="1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Assume the variables x = 5 , y = 6 , and z = 8 . </a:t>
            </a:r>
            <a:b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21" y="2753361"/>
            <a:ext cx="5286375" cy="2254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13" y="5495926"/>
            <a:ext cx="22860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5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BD785-DB24-AF42-6EC1-2967C349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2632D-0AD2-5349-321B-E5CDC6616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int number</a:t>
            </a:r>
            <a:r>
              <a:rPr lang="en-US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1=10;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int number2 = 15;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1. (number1 &gt; number2) || (number1 == 10)                       (T)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2. (number1 &gt; number2) &amp;&amp; (number1 == 10)                   (F)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3. (number1 != number2) &amp;&amp; (number1 == 10)                 (T)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4. !(number1 == number2)                                                  (T)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6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2EE9-0AE9-15FF-A7D3-9A086EC56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AD7EB-EA04-8FAA-F0F9-D1F1A5CB0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latin typeface="Times" panose="02020603050405020304" pitchFamily="18" charset="0"/>
                <a:cs typeface="Times" panose="02020603050405020304" pitchFamily="18" charset="0"/>
              </a:rPr>
              <a:t>int x=12 ,y = 5 ,z = -4;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483319-02CD-5B5C-D0CC-56E4618AF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060" y="2154478"/>
            <a:ext cx="9109039" cy="43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96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Making Decisions </a:t>
            </a:r>
            <a:b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if-statement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72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b="1" dirty="0">
                <a:latin typeface="Courier New" panose="02070309020205020404" pitchFamily="49" charset="0"/>
              </a:rPr>
              <a:t>if</a:t>
            </a:r>
            <a:r>
              <a:rPr lang="en-US" altLang="en-US" dirty="0"/>
              <a:t> Statement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Supports the use of a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decision structure</a:t>
            </a:r>
          </a:p>
          <a:p>
            <a:pPr eaLnBrk="1" hangingPunct="1"/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Allows statements to be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conditionally executed </a:t>
            </a: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or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skipped over</a:t>
            </a:r>
          </a:p>
          <a:p>
            <a:pPr eaLnBrk="1" hangingPunct="1"/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Models the way we mentally evaluate situations 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“If it is cold outside,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wear a coat.”</a:t>
            </a:r>
          </a:p>
          <a:p>
            <a:pPr lvl="1">
              <a:spcBef>
                <a:spcPct val="0"/>
              </a:spcBef>
              <a:buNone/>
            </a:pPr>
            <a:endParaRPr lang="en-US" altLang="en-US" dirty="0"/>
          </a:p>
          <a:p>
            <a:pPr lvl="1">
              <a:spcBef>
                <a:spcPct val="0"/>
              </a:spcBef>
              <a:buNone/>
            </a:pPr>
            <a:endParaRPr lang="en-US" altLang="en-US" dirty="0"/>
          </a:p>
          <a:p>
            <a:pPr lvl="1">
              <a:spcBef>
                <a:spcPct val="0"/>
              </a:spcBef>
              <a:buNone/>
            </a:pPr>
            <a:r>
              <a:rPr lang="en-US" altLang="en-US" dirty="0"/>
              <a:t>"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If it is raining,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take an umbrella.“</a:t>
            </a:r>
          </a:p>
          <a:p>
            <a:pPr lvl="1">
              <a:spcBef>
                <a:spcPct val="0"/>
              </a:spcBef>
              <a:buNone/>
            </a:pPr>
            <a:endParaRPr lang="en-US" altLang="en-US" dirty="0">
              <a:solidFill>
                <a:schemeClr val="accent2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If it is cold outside,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wear a coat and wear a hat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and wear gloves .”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dirty="0">
              <a:solidFill>
                <a:schemeClr val="accent2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accent2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502" t="5139" r="2718" b="2648"/>
          <a:stretch/>
        </p:blipFill>
        <p:spPr>
          <a:xfrm>
            <a:off x="4495800" y="3350419"/>
            <a:ext cx="4084320" cy="3148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68602-82A0-E538-7659-78D04AA92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120" y="2511107"/>
            <a:ext cx="3467100" cy="376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3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 fontScale="90000"/>
          </a:bodyPr>
          <a:lstStyle/>
          <a:p>
            <a:r>
              <a:rPr lang="en-US" dirty="0"/>
              <a:t>The if Statement</a:t>
            </a:r>
            <a:br>
              <a:rPr lang="en-US" dirty="0"/>
            </a:br>
            <a:endParaRPr lang="ar-EG" dirty="0"/>
          </a:p>
        </p:txBody>
      </p:sp>
      <p:sp>
        <p:nvSpPr>
          <p:cNvPr id="50" name="Rectangle 49"/>
          <p:cNvSpPr/>
          <p:nvPr/>
        </p:nvSpPr>
        <p:spPr>
          <a:xfrm>
            <a:off x="274320" y="140208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u="sng" dirty="0">
                <a:latin typeface="Arabic Typesetting" pitchFamily="66" charset="-78"/>
                <a:cs typeface="Arabic Typesetting" pitchFamily="66" charset="-78"/>
              </a:rPr>
              <a:t>General Format:</a:t>
            </a:r>
            <a:br>
              <a:rPr lang="en-US" sz="3200" b="1" u="sng" dirty="0">
                <a:latin typeface="Arabic Typesetting" pitchFamily="66" charset="-78"/>
                <a:cs typeface="Arabic Typesetting" pitchFamily="66" charset="-78"/>
              </a:rPr>
            </a:br>
            <a:endParaRPr lang="en-US" sz="3200" b="1" u="sng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541520" y="2392680"/>
            <a:ext cx="2819400" cy="1066800"/>
          </a:xfrm>
          <a:prstGeom prst="rect">
            <a:avLst/>
          </a:prstGeom>
          <a:solidFill>
            <a:srgbClr val="F0F0FA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lvl="1">
              <a:buFontTx/>
              <a:buNone/>
            </a:pP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if (</a:t>
            </a:r>
            <a:r>
              <a:rPr lang="en-US" sz="3200" i="1" dirty="0">
                <a:latin typeface="Arabic Typesetting" pitchFamily="66" charset="-78"/>
                <a:cs typeface="Arabic Typesetting" pitchFamily="66" charset="-78"/>
              </a:rPr>
              <a:t>expression</a:t>
            </a: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)	</a:t>
            </a:r>
            <a:r>
              <a:rPr lang="en-US" sz="3200" i="1" dirty="0">
                <a:latin typeface="Arabic Typesetting" pitchFamily="66" charset="-78"/>
                <a:cs typeface="Arabic Typesetting" pitchFamily="66" charset="-78"/>
              </a:rPr>
              <a:t>action</a:t>
            </a: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;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06679" y="2011681"/>
            <a:ext cx="3901441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33CCFF"/>
                </a:solidFill>
                <a:latin typeface="Arabic Typesetting" pitchFamily="66" charset="-78"/>
                <a:cs typeface="Arabic Typesetting" pitchFamily="66" charset="-78"/>
              </a:rPr>
              <a:t>if</a:t>
            </a: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 the </a:t>
            </a:r>
            <a:r>
              <a:rPr lang="en-US" sz="3200" i="1" kern="0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expression</a:t>
            </a:r>
            <a:r>
              <a:rPr lang="en-US" sz="3200" kern="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is </a:t>
            </a:r>
            <a:r>
              <a:rPr lang="en-US" sz="3200" dirty="0">
                <a:solidFill>
                  <a:srgbClr val="33CCFF"/>
                </a:solidFill>
                <a:latin typeface="Arabic Typesetting" pitchFamily="66" charset="-78"/>
                <a:cs typeface="Arabic Typesetting" pitchFamily="66" charset="-78"/>
              </a:rPr>
              <a:t>true</a:t>
            </a: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 then execute the </a:t>
            </a:r>
            <a:r>
              <a:rPr lang="en-US" sz="3200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action</a:t>
            </a: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>
              <a:lnSpc>
                <a:spcPct val="90000"/>
              </a:lnSpc>
            </a:pPr>
            <a:endParaRPr lang="en-US" sz="3200" i="1" dirty="0">
              <a:latin typeface="Arabic Typesetting" pitchFamily="66" charset="-78"/>
              <a:cs typeface="Arabic Typesetting" pitchFamily="66" charset="-78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action</a:t>
            </a: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 is either a </a:t>
            </a:r>
            <a:r>
              <a:rPr lang="en-US" sz="3200" b="1" dirty="0">
                <a:latin typeface="Arabic Typesetting" pitchFamily="66" charset="-78"/>
                <a:cs typeface="Arabic Typesetting" pitchFamily="66" charset="-78"/>
              </a:rPr>
              <a:t>single</a:t>
            </a: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 statement or a </a:t>
            </a:r>
            <a:r>
              <a:rPr lang="en-US" sz="3200" b="1" dirty="0">
                <a:latin typeface="Arabic Typesetting" pitchFamily="66" charset="-78"/>
                <a:cs typeface="Arabic Typesetting" pitchFamily="66" charset="-78"/>
              </a:rPr>
              <a:t>group</a:t>
            </a: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 of statements in this case must set within braces {}</a:t>
            </a:r>
            <a:r>
              <a:rPr lang="en-US" dirty="0"/>
              <a:t>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008120" y="4450927"/>
            <a:ext cx="3581400" cy="2048933"/>
          </a:xfrm>
          <a:prstGeom prst="rect">
            <a:avLst/>
          </a:prstGeom>
          <a:solidFill>
            <a:srgbClr val="F0F0FA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lvl="1">
              <a:lnSpc>
                <a:spcPts val="2500"/>
              </a:lnSpc>
            </a:pPr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  <a:p>
            <a:pPr lvl="1">
              <a:lnSpc>
                <a:spcPts val="2000"/>
              </a:lnSpc>
            </a:pP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if (expression)</a:t>
            </a:r>
          </a:p>
          <a:p>
            <a:pPr lvl="1">
              <a:lnSpc>
                <a:spcPts val="2000"/>
              </a:lnSpc>
            </a:pPr>
            <a:r>
              <a:rPr lang="ar-EG" sz="3200" dirty="0">
                <a:latin typeface="Arabic Typesetting" pitchFamily="66" charset="-78"/>
                <a:cs typeface="Arabic Typesetting" pitchFamily="66" charset="-78"/>
              </a:rPr>
              <a:t>}</a:t>
            </a: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  </a:t>
            </a:r>
          </a:p>
          <a:p>
            <a:pPr lvl="1">
              <a:lnSpc>
                <a:spcPts val="2000"/>
              </a:lnSpc>
            </a:pP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     statement_1;</a:t>
            </a:r>
          </a:p>
          <a:p>
            <a:pPr lvl="1">
              <a:lnSpc>
                <a:spcPts val="2000"/>
              </a:lnSpc>
            </a:pP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     statement_2;</a:t>
            </a:r>
          </a:p>
          <a:p>
            <a:pPr lvl="1">
              <a:lnSpc>
                <a:spcPts val="2000"/>
              </a:lnSpc>
            </a:pP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        </a:t>
            </a:r>
            <a:r>
              <a:rPr lang="ar-EG" sz="3200" dirty="0">
                <a:latin typeface="Arabic Typesetting" pitchFamily="66" charset="-78"/>
                <a:cs typeface="Arabic Typesetting" pitchFamily="66" charset="-78"/>
              </a:rPr>
              <a:t>:</a:t>
            </a:r>
          </a:p>
          <a:p>
            <a:pPr lvl="1">
              <a:lnSpc>
                <a:spcPts val="2000"/>
              </a:lnSpc>
            </a:pP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     </a:t>
            </a:r>
            <a:r>
              <a:rPr lang="en-US" sz="3200" dirty="0" err="1">
                <a:latin typeface="Arabic Typesetting" pitchFamily="66" charset="-78"/>
                <a:cs typeface="Arabic Typesetting" pitchFamily="66" charset="-78"/>
              </a:rPr>
              <a:t>statement_n</a:t>
            </a: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;</a:t>
            </a:r>
          </a:p>
          <a:p>
            <a:pPr lvl="1">
              <a:lnSpc>
                <a:spcPts val="2000"/>
              </a:lnSpc>
            </a:pPr>
            <a:r>
              <a:rPr lang="ar-EG" sz="3200" dirty="0">
                <a:latin typeface="Arabic Typesetting" pitchFamily="66" charset="-78"/>
                <a:cs typeface="Arabic Typesetting" pitchFamily="66" charset="-78"/>
              </a:rPr>
              <a:t>{</a:t>
            </a:r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02364E-1ADB-B3E9-17A0-B54B70C9A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320" y="1592580"/>
            <a:ext cx="457200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32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Format of the if Statement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altLang="en-US" dirty="0"/>
              <a:t>  if (condition)</a:t>
            </a:r>
          </a:p>
          <a:p>
            <a:pPr marL="457200" lvl="1" indent="0">
              <a:buNone/>
            </a:pPr>
            <a:r>
              <a:rPr lang="en-US" altLang="en-US" dirty="0"/>
              <a:t>  statement1;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rgbClr val="FF0000"/>
                </a:solidFill>
              </a:rPr>
              <a:t>or</a:t>
            </a:r>
          </a:p>
          <a:p>
            <a:pPr marL="457200" lvl="1" indent="0">
              <a:buNone/>
            </a:pPr>
            <a:r>
              <a:rPr lang="en-US" altLang="en-US" dirty="0"/>
              <a:t>{</a:t>
            </a:r>
          </a:p>
          <a:p>
            <a:pPr marL="457200" lvl="1" indent="0">
              <a:buNone/>
            </a:pPr>
            <a:r>
              <a:rPr lang="en-US" altLang="en-US" dirty="0"/>
              <a:t>  statement2;</a:t>
            </a:r>
          </a:p>
          <a:p>
            <a:pPr marL="457200" lvl="1" indent="0">
              <a:buNone/>
            </a:pPr>
            <a:r>
              <a:rPr lang="en-US" altLang="en-US" dirty="0"/>
              <a:t>      …</a:t>
            </a:r>
          </a:p>
          <a:p>
            <a:pPr marL="457200" lvl="1" indent="0">
              <a:buNone/>
            </a:pPr>
            <a:r>
              <a:rPr lang="en-US" altLang="en-US" dirty="0"/>
              <a:t>  </a:t>
            </a:r>
            <a:r>
              <a:rPr lang="en-US" altLang="en-US" dirty="0" err="1"/>
              <a:t>statementn</a:t>
            </a:r>
            <a:r>
              <a:rPr lang="en-US" altLang="en-US" dirty="0"/>
              <a:t>;</a:t>
            </a:r>
          </a:p>
          <a:p>
            <a:pPr marL="457200" lvl="1" indent="0">
              <a:buNone/>
            </a:pPr>
            <a:r>
              <a:rPr lang="en-US" altLang="en-US" dirty="0"/>
              <a:t>}</a:t>
            </a:r>
          </a:p>
          <a:p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The block inside the braces is called the body of the if statement. </a:t>
            </a:r>
          </a:p>
          <a:p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If there is only 1 statement in the body, the { } may be omitted.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441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the </a:t>
            </a:r>
            <a:r>
              <a:rPr lang="en-US" altLang="en-US" b="1">
                <a:latin typeface="Courier New" panose="02070309020205020404" pitchFamily="49" charset="0"/>
              </a:rPr>
              <a:t>if</a:t>
            </a:r>
            <a:r>
              <a:rPr lang="en-US" altLang="en-US"/>
              <a:t> Statement Works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20040" y="1386841"/>
            <a:ext cx="9801860" cy="4261486"/>
          </a:xfrm>
        </p:spPr>
        <p:txBody>
          <a:bodyPr/>
          <a:lstStyle/>
          <a:p>
            <a:pPr>
              <a:buFont typeface="Times" panose="02020603050405020304" pitchFamily="18" charset="0"/>
              <a:buNone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To evaluate:</a:t>
            </a:r>
          </a:p>
          <a:p>
            <a:pPr lvl="1">
              <a:buFontTx/>
              <a:buNone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if (</a:t>
            </a:r>
            <a:r>
              <a:rPr lang="en-US" altLang="en-US" i="1" dirty="0">
                <a:latin typeface="Times" panose="02020603050405020304" pitchFamily="18" charset="0"/>
                <a:cs typeface="Times" panose="02020603050405020304" pitchFamily="18" charset="0"/>
              </a:rPr>
              <a:t>expression</a:t>
            </a: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  <a:p>
            <a:pPr lvl="1">
              <a:buFontTx/>
              <a:buNone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		 </a:t>
            </a:r>
            <a:r>
              <a:rPr lang="en-US" altLang="en-US" i="1" dirty="0">
                <a:latin typeface="Times" panose="02020603050405020304" pitchFamily="18" charset="0"/>
                <a:cs typeface="Times" panose="02020603050405020304" pitchFamily="18" charset="0"/>
              </a:rPr>
              <a:t>statement</a:t>
            </a: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If </a:t>
            </a:r>
            <a:r>
              <a:rPr lang="en-US" altLang="en-US" b="1" dirty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altLang="en-US" i="1" dirty="0">
                <a:latin typeface="Times" panose="02020603050405020304" pitchFamily="18" charset="0"/>
                <a:cs typeface="Times" panose="02020603050405020304" pitchFamily="18" charset="0"/>
              </a:rPr>
              <a:t>expression</a:t>
            </a:r>
            <a:r>
              <a:rPr lang="en-US" altLang="en-US" b="1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 is </a:t>
            </a:r>
            <a:r>
              <a:rPr lang="en-US" altLang="en-US" b="1" dirty="0">
                <a:latin typeface="Times" panose="02020603050405020304" pitchFamily="18" charset="0"/>
                <a:cs typeface="Times" panose="02020603050405020304" pitchFamily="18" charset="0"/>
              </a:rPr>
              <a:t>true</a:t>
            </a: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, then the  </a:t>
            </a:r>
            <a:r>
              <a:rPr lang="en-US" altLang="en-US" b="1" i="1" dirty="0">
                <a:latin typeface="Times" panose="02020603050405020304" pitchFamily="18" charset="0"/>
                <a:cs typeface="Times" panose="02020603050405020304" pitchFamily="18" charset="0"/>
              </a:rPr>
              <a:t>statement(s)</a:t>
            </a: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 in the body are</a:t>
            </a:r>
            <a:r>
              <a:rPr lang="en-US" altLang="en-US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executed.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If </a:t>
            </a:r>
            <a:r>
              <a:rPr lang="en-US" altLang="en-US" b="1" dirty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altLang="en-US" i="1" dirty="0">
                <a:latin typeface="Times" panose="02020603050405020304" pitchFamily="18" charset="0"/>
                <a:cs typeface="Times" panose="02020603050405020304" pitchFamily="18" charset="0"/>
              </a:rPr>
              <a:t>expression</a:t>
            </a:r>
            <a:r>
              <a:rPr lang="en-US" altLang="en-US" b="1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 is </a:t>
            </a:r>
            <a:r>
              <a:rPr lang="en-US" altLang="en-US" b="1" dirty="0">
                <a:latin typeface="Times" panose="02020603050405020304" pitchFamily="18" charset="0"/>
                <a:cs typeface="Times" panose="02020603050405020304" pitchFamily="18" charset="0"/>
              </a:rPr>
              <a:t>false</a:t>
            </a: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, then the </a:t>
            </a:r>
            <a:r>
              <a:rPr lang="en-US" altLang="en-US" b="1" i="1" dirty="0">
                <a:latin typeface="Times" panose="02020603050405020304" pitchFamily="18" charset="0"/>
                <a:cs typeface="Times" panose="02020603050405020304" pitchFamily="18" charset="0"/>
              </a:rPr>
              <a:t>statement(s)</a:t>
            </a: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 are skipped.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09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if Statement Notes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if is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a keyword</a:t>
            </a: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.  It must be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lowercase</a:t>
            </a:r>
          </a:p>
          <a:p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(condition)must be in (  )</a:t>
            </a:r>
          </a:p>
          <a:p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Do not place ; after (condition)</a:t>
            </a:r>
          </a:p>
          <a:p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Don't forget the { } around a multi-statement body.</a:t>
            </a:r>
          </a:p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8696"/>
          <a:stretch/>
        </p:blipFill>
        <p:spPr>
          <a:xfrm>
            <a:off x="2552700" y="3844131"/>
            <a:ext cx="7696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2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681B9-051A-CE3E-A115-352B68A7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7" name="Content Placeholder 6" descr="A computer code with red and blue text&#10;&#10;Description automatically generated">
            <a:extLst>
              <a:ext uri="{FF2B5EF4-FFF2-40B4-BE49-F238E27FC236}">
                <a16:creationId xmlns:a16="http://schemas.microsoft.com/office/drawing/2014/main" id="{327C04EE-B8B5-40E7-0B0A-8F5FA9B77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19200"/>
            <a:ext cx="7792731" cy="508139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910000-47B4-2F24-5A80-D28DA2B50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414" y="2742032"/>
            <a:ext cx="5887272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4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r>
              <a:rPr lang="en-US" altLang="en-US" dirty="0"/>
              <a:t>String Operators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altLang="en-US" dirty="0"/>
              <a:t>= </a:t>
            </a: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Assigns a value to a string</a:t>
            </a:r>
          </a:p>
          <a:p>
            <a:pPr marL="1371600" lvl="3" indent="0">
              <a:buNone/>
            </a:pP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string words;</a:t>
            </a:r>
          </a:p>
          <a:p>
            <a:pPr marL="0" indent="0">
              <a:buNone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            </a:t>
            </a:r>
            <a:r>
              <a:rPr lang="en-US" altLang="en-US" i="1" dirty="0">
                <a:latin typeface="Times" panose="02020603050405020304" pitchFamily="18" charset="0"/>
                <a:cs typeface="Times" panose="02020603050405020304" pitchFamily="18" charset="0"/>
              </a:rPr>
              <a:t>     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words = "Tasty ";</a:t>
            </a:r>
          </a:p>
          <a:p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+ Joins two strings together</a:t>
            </a:r>
          </a:p>
          <a:p>
            <a:pPr marL="914400" lvl="2" indent="0">
              <a:buNone/>
            </a:pP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string s1 = "hot", s2 = "dog";</a:t>
            </a:r>
          </a:p>
          <a:p>
            <a:pPr marL="914400" lvl="2" indent="0">
              <a:buNone/>
            </a:pP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string food = s1 + s2; // food = "hotdog"</a:t>
            </a:r>
          </a:p>
          <a:p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+= Concatenates a string onto the end of another one</a:t>
            </a:r>
          </a:p>
          <a:p>
            <a:pPr marL="0" indent="0">
              <a:buNone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      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words += food; // words now = "Tasty hotdog"</a:t>
            </a:r>
          </a:p>
        </p:txBody>
      </p:sp>
    </p:spTree>
    <p:extLst>
      <p:ext uri="{BB962C8B-B14F-4D97-AF65-F5344CB8AC3E}">
        <p14:creationId xmlns:p14="http://schemas.microsoft.com/office/powerpoint/2010/main" val="1942161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AAC3-8DD1-7556-253E-DC283F31F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6084D9-748A-580E-6218-5C3F3B947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2" y="1341120"/>
            <a:ext cx="8512489" cy="512499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F7BC434-C322-9D53-B477-3E4F24B86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83943" y="2245360"/>
            <a:ext cx="4531774" cy="93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4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25648-F00C-7D0A-20AD-1439D5AB9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AD7EFD-0579-231C-075B-D476A1328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19200"/>
            <a:ext cx="12156172" cy="1382845"/>
          </a:xfrm>
        </p:spPr>
      </p:pic>
      <p:pic>
        <p:nvPicPr>
          <p:cNvPr id="7" name="Picture 6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61D0433A-69DC-9E4F-7B18-DC6E5C017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02045"/>
            <a:ext cx="7039627" cy="4313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C560EE-4865-14AF-8533-4F0AEB5CE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640" y="2835021"/>
            <a:ext cx="4879567" cy="118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5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The if/else Statement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4300" dirty="0">
                <a:latin typeface="Times" panose="02020603050405020304" pitchFamily="18" charset="0"/>
                <a:cs typeface="Times" panose="02020603050405020304" pitchFamily="18" charset="0"/>
              </a:rPr>
              <a:t>Provides </a:t>
            </a:r>
            <a:r>
              <a:rPr lang="en-US" altLang="en-US" sz="4300" dirty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two possible paths </a:t>
            </a:r>
            <a:r>
              <a:rPr lang="en-US" altLang="en-US" sz="4300" dirty="0">
                <a:latin typeface="Times" panose="02020603050405020304" pitchFamily="18" charset="0"/>
                <a:cs typeface="Times" panose="02020603050405020304" pitchFamily="18" charset="0"/>
              </a:rPr>
              <a:t>of execution</a:t>
            </a:r>
          </a:p>
          <a:p>
            <a:r>
              <a:rPr lang="en-US" altLang="en-US" sz="4300" dirty="0">
                <a:latin typeface="Times" panose="02020603050405020304" pitchFamily="18" charset="0"/>
                <a:cs typeface="Times" panose="02020603050405020304" pitchFamily="18" charset="0"/>
              </a:rPr>
              <a:t>Allows a choice between statements depending on </a:t>
            </a:r>
            <a:r>
              <a:rPr lang="en-US" altLang="en-US" sz="4300" dirty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whether (condition) is true or false</a:t>
            </a:r>
          </a:p>
          <a:p>
            <a:r>
              <a:rPr lang="en-US" altLang="en-US" sz="4300" dirty="0">
                <a:latin typeface="Times" panose="02020603050405020304" pitchFamily="18" charset="0"/>
                <a:cs typeface="Times" panose="02020603050405020304" pitchFamily="18" charset="0"/>
              </a:rPr>
              <a:t>Performs one statement or block if the </a:t>
            </a:r>
            <a:r>
              <a:rPr lang="en-US" altLang="en-US" sz="4300" i="1" dirty="0">
                <a:latin typeface="Times" panose="02020603050405020304" pitchFamily="18" charset="0"/>
                <a:cs typeface="Times" panose="02020603050405020304" pitchFamily="18" charset="0"/>
              </a:rPr>
              <a:t>expression</a:t>
            </a:r>
            <a:r>
              <a:rPr lang="en-US" altLang="en-US" sz="4300" dirty="0">
                <a:latin typeface="Times" panose="02020603050405020304" pitchFamily="18" charset="0"/>
                <a:cs typeface="Times" panose="02020603050405020304" pitchFamily="18" charset="0"/>
              </a:rPr>
              <a:t> is true, otherwise performs another statement or block.</a:t>
            </a:r>
          </a:p>
          <a:p>
            <a:r>
              <a:rPr lang="en-US" alt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Format:      </a:t>
            </a:r>
          </a:p>
          <a:p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if (condition)</a:t>
            </a:r>
          </a:p>
          <a:p>
            <a:pPr marL="457200" lvl="1" indent="0">
              <a:buNone/>
            </a:pPr>
            <a:r>
              <a:rPr lang="en-US" alt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       {   </a:t>
            </a:r>
          </a:p>
          <a:p>
            <a:pPr marL="457200" lvl="1" indent="0">
              <a:buNone/>
            </a:pPr>
            <a:r>
              <a:rPr lang="en-US" alt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          statement set 1; </a:t>
            </a:r>
          </a:p>
          <a:p>
            <a:pPr marL="457200" lvl="1" indent="0">
              <a:buNone/>
            </a:pPr>
            <a:r>
              <a:rPr lang="en-US" alt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       }	</a:t>
            </a:r>
          </a:p>
          <a:p>
            <a:pPr marL="457200" lvl="1" indent="0">
              <a:buNone/>
            </a:pPr>
            <a:r>
              <a:rPr lang="en-US" alt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       else</a:t>
            </a:r>
          </a:p>
          <a:p>
            <a:pPr marL="457200" lvl="1" indent="0">
              <a:buNone/>
            </a:pPr>
            <a:r>
              <a:rPr lang="en-US" alt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       {</a:t>
            </a:r>
          </a:p>
          <a:p>
            <a:pPr marL="457200" lvl="1" indent="0">
              <a:buNone/>
            </a:pPr>
            <a:r>
              <a:rPr lang="en-US" alt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          statement set 2; </a:t>
            </a:r>
          </a:p>
          <a:p>
            <a:pPr marL="457200" lvl="1" indent="0">
              <a:buNone/>
            </a:pPr>
            <a:r>
              <a:rPr lang="en-US" alt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       }</a:t>
            </a:r>
            <a:endParaRPr lang="en-US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altLang="en-US" sz="4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625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/>
              <a:t>How the if/else Works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To evaluate: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en-US" altLang="en-US" sz="3600" i="1" dirty="0">
                <a:latin typeface="Times" panose="02020603050405020304" pitchFamily="18" charset="0"/>
                <a:cs typeface="Times" panose="02020603050405020304" pitchFamily="18" charset="0"/>
              </a:rPr>
              <a:t>if (expression)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3600" i="1" dirty="0">
                <a:latin typeface="Times" panose="02020603050405020304" pitchFamily="18" charset="0"/>
                <a:cs typeface="Times" panose="02020603050405020304" pitchFamily="18" charset="0"/>
              </a:rPr>
              <a:t>	   statement1;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3600" i="1" dirty="0">
                <a:latin typeface="Times" panose="02020603050405020304" pitchFamily="18" charset="0"/>
                <a:cs typeface="Times" panose="02020603050405020304" pitchFamily="18" charset="0"/>
              </a:rPr>
              <a:t>	else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3600" i="1" dirty="0">
                <a:latin typeface="Times" panose="02020603050405020304" pitchFamily="18" charset="0"/>
                <a:cs typeface="Times" panose="02020603050405020304" pitchFamily="18" charset="0"/>
              </a:rPr>
              <a:t>	   statement2;</a:t>
            </a:r>
          </a:p>
          <a:p>
            <a:r>
              <a:rPr lang="en-US" altLang="en-US" sz="4000" dirty="0">
                <a:latin typeface="Times" panose="02020603050405020304" pitchFamily="18" charset="0"/>
                <a:cs typeface="Times" panose="02020603050405020304" pitchFamily="18" charset="0"/>
              </a:rPr>
              <a:t>If (condition) is </a:t>
            </a:r>
            <a:r>
              <a:rPr lang="en-US" altLang="en-US" sz="4000" dirty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true</a:t>
            </a:r>
            <a:r>
              <a:rPr lang="en-US" altLang="en-US" sz="4000" dirty="0">
                <a:latin typeface="Times" panose="02020603050405020304" pitchFamily="18" charset="0"/>
                <a:cs typeface="Times" panose="02020603050405020304" pitchFamily="18" charset="0"/>
              </a:rPr>
              <a:t>, statement1 is executed and statement 2 is skipped.</a:t>
            </a:r>
          </a:p>
          <a:p>
            <a:endParaRPr lang="en-US" altLang="en-US" sz="4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altLang="en-US" sz="4000" dirty="0">
                <a:latin typeface="Times" panose="02020603050405020304" pitchFamily="18" charset="0"/>
                <a:cs typeface="Times" panose="02020603050405020304" pitchFamily="18" charset="0"/>
              </a:rPr>
              <a:t>If (condition) is</a:t>
            </a:r>
            <a:r>
              <a:rPr lang="en-US" altLang="en-US" sz="4000" dirty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false</a:t>
            </a:r>
            <a:r>
              <a:rPr lang="en-US" altLang="en-US" sz="4000" dirty="0">
                <a:latin typeface="Times" panose="02020603050405020304" pitchFamily="18" charset="0"/>
                <a:cs typeface="Times" panose="02020603050405020304" pitchFamily="18" charset="0"/>
              </a:rPr>
              <a:t>, statement1 is skipped and statement 2 is executed</a:t>
            </a:r>
            <a:r>
              <a:rPr lang="en-US" altLang="en-US" sz="4000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50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Courier New" panose="02070309020205020404" pitchFamily="49" charset="0"/>
              </a:rPr>
              <a:t>if/else</a:t>
            </a:r>
            <a:r>
              <a:rPr lang="en-US" altLang="en-US"/>
              <a:t> Flow of Control</a:t>
            </a:r>
          </a:p>
        </p:txBody>
      </p:sp>
      <p:grpSp>
        <p:nvGrpSpPr>
          <p:cNvPr id="23556" name="Group 1074"/>
          <p:cNvGrpSpPr>
            <a:grpSpLocks/>
          </p:cNvGrpSpPr>
          <p:nvPr/>
        </p:nvGrpSpPr>
        <p:grpSpPr bwMode="auto">
          <a:xfrm>
            <a:off x="2131234" y="1314891"/>
            <a:ext cx="8207046" cy="5375829"/>
            <a:chOff x="952" y="1056"/>
            <a:chExt cx="3424" cy="2713"/>
          </a:xfrm>
        </p:grpSpPr>
        <p:grpSp>
          <p:nvGrpSpPr>
            <p:cNvPr id="23557" name="Group 1072"/>
            <p:cNvGrpSpPr>
              <a:grpSpLocks/>
            </p:cNvGrpSpPr>
            <p:nvPr/>
          </p:nvGrpSpPr>
          <p:grpSpPr bwMode="auto">
            <a:xfrm>
              <a:off x="952" y="1488"/>
              <a:ext cx="3424" cy="2281"/>
              <a:chOff x="952" y="1488"/>
              <a:chExt cx="3424" cy="2281"/>
            </a:xfrm>
          </p:grpSpPr>
          <p:sp>
            <p:nvSpPr>
              <p:cNvPr id="23568" name="AutoShape 1029"/>
              <p:cNvSpPr>
                <a:spLocks noChangeArrowheads="1"/>
              </p:cNvSpPr>
              <p:nvPr/>
            </p:nvSpPr>
            <p:spPr bwMode="auto">
              <a:xfrm>
                <a:off x="2016" y="1488"/>
                <a:ext cx="1344" cy="864"/>
              </a:xfrm>
              <a:prstGeom prst="flowChartDecision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69" name="AutoShape 1030"/>
              <p:cNvSpPr>
                <a:spLocks noChangeArrowheads="1"/>
              </p:cNvSpPr>
              <p:nvPr/>
            </p:nvSpPr>
            <p:spPr bwMode="auto">
              <a:xfrm>
                <a:off x="975" y="2546"/>
                <a:ext cx="1021" cy="384"/>
              </a:xfrm>
              <a:prstGeom prst="flowChartProcess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70" name="Text Box 1038"/>
              <p:cNvSpPr txBox="1">
                <a:spLocks noChangeArrowheads="1"/>
              </p:cNvSpPr>
              <p:nvPr/>
            </p:nvSpPr>
            <p:spPr bwMode="auto">
              <a:xfrm>
                <a:off x="2160" y="1776"/>
                <a:ext cx="847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000" b="1" baseline="0" dirty="0">
                    <a:solidFill>
                      <a:schemeClr val="accent2"/>
                    </a:solidFill>
                    <a:latin typeface="Courier New" panose="02070309020205020404" pitchFamily="49" charset="0"/>
                  </a:rPr>
                  <a:t>   condition</a:t>
                </a:r>
              </a:p>
            </p:txBody>
          </p:sp>
          <p:sp>
            <p:nvSpPr>
              <p:cNvPr id="23571" name="Text Box 1039"/>
              <p:cNvSpPr txBox="1">
                <a:spLocks noChangeArrowheads="1"/>
              </p:cNvSpPr>
              <p:nvPr/>
            </p:nvSpPr>
            <p:spPr bwMode="auto">
              <a:xfrm>
                <a:off x="952" y="2523"/>
                <a:ext cx="1021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2000" b="1" baseline="0" dirty="0">
                    <a:solidFill>
                      <a:schemeClr val="accent2"/>
                    </a:solidFill>
                    <a:latin typeface="Courier New" panose="02070309020205020404" pitchFamily="49" charset="0"/>
                  </a:rPr>
                  <a:t>statement1</a:t>
                </a:r>
              </a:p>
            </p:txBody>
          </p:sp>
          <p:sp>
            <p:nvSpPr>
              <p:cNvPr id="23572" name="Text Box 1040"/>
              <p:cNvSpPr txBox="1">
                <a:spLocks noChangeArrowheads="1"/>
              </p:cNvSpPr>
              <p:nvPr/>
            </p:nvSpPr>
            <p:spPr bwMode="auto">
              <a:xfrm>
                <a:off x="1542" y="1706"/>
                <a:ext cx="5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2000" b="1" baseline="0">
                    <a:solidFill>
                      <a:schemeClr val="accent2"/>
                    </a:solidFill>
                    <a:latin typeface="Courier New" panose="02070309020205020404" pitchFamily="49" charset="0"/>
                  </a:rPr>
                  <a:t>true</a:t>
                </a:r>
                <a:endParaRPr lang="en-US" altLang="en-US" sz="2000" b="1" baseline="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573" name="Text Box 1041"/>
              <p:cNvSpPr txBox="1">
                <a:spLocks noChangeArrowheads="1"/>
              </p:cNvSpPr>
              <p:nvPr/>
            </p:nvSpPr>
            <p:spPr bwMode="auto">
              <a:xfrm>
                <a:off x="3334" y="1661"/>
                <a:ext cx="5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2000" b="1" baseline="0">
                    <a:solidFill>
                      <a:schemeClr val="accent2"/>
                    </a:solidFill>
                    <a:latin typeface="Courier New" panose="02070309020205020404" pitchFamily="49" charset="0"/>
                  </a:rPr>
                  <a:t>false</a:t>
                </a:r>
              </a:p>
            </p:txBody>
          </p:sp>
          <p:sp>
            <p:nvSpPr>
              <p:cNvPr id="23574" name="Rectangle 1044"/>
              <p:cNvSpPr>
                <a:spLocks noChangeArrowheads="1"/>
              </p:cNvSpPr>
              <p:nvPr/>
            </p:nvSpPr>
            <p:spPr bwMode="auto">
              <a:xfrm>
                <a:off x="2177" y="3475"/>
                <a:ext cx="975" cy="294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75" name="Text Box 1045"/>
              <p:cNvSpPr txBox="1">
                <a:spLocks noChangeArrowheads="1"/>
              </p:cNvSpPr>
              <p:nvPr/>
            </p:nvSpPr>
            <p:spPr bwMode="auto">
              <a:xfrm>
                <a:off x="3379" y="2546"/>
                <a:ext cx="997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000" b="1" baseline="0" dirty="0">
                    <a:solidFill>
                      <a:schemeClr val="accent2"/>
                    </a:solidFill>
                    <a:latin typeface="Courier New" panose="02070309020205020404" pitchFamily="49" charset="0"/>
                  </a:rPr>
                  <a:t>statement2</a:t>
                </a:r>
              </a:p>
            </p:txBody>
          </p:sp>
          <p:sp>
            <p:nvSpPr>
              <p:cNvPr id="23576" name="AutoShape 1054"/>
              <p:cNvSpPr>
                <a:spLocks noChangeArrowheads="1"/>
              </p:cNvSpPr>
              <p:nvPr/>
            </p:nvSpPr>
            <p:spPr bwMode="auto">
              <a:xfrm>
                <a:off x="3334" y="2546"/>
                <a:ext cx="1021" cy="384"/>
              </a:xfrm>
              <a:prstGeom prst="flowChartProcess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3558" name="Group 1073"/>
            <p:cNvGrpSpPr>
              <a:grpSpLocks/>
            </p:cNvGrpSpPr>
            <p:nvPr/>
          </p:nvGrpSpPr>
          <p:grpSpPr bwMode="auto">
            <a:xfrm>
              <a:off x="1429" y="1056"/>
              <a:ext cx="2426" cy="2419"/>
              <a:chOff x="1429" y="1056"/>
              <a:chExt cx="2426" cy="2419"/>
            </a:xfrm>
          </p:grpSpPr>
          <p:sp>
            <p:nvSpPr>
              <p:cNvPr id="23559" name="Line 1032"/>
              <p:cNvSpPr>
                <a:spLocks noChangeShapeType="1"/>
              </p:cNvSpPr>
              <p:nvPr/>
            </p:nvSpPr>
            <p:spPr bwMode="auto">
              <a:xfrm>
                <a:off x="2688" y="105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0" name="Line 1034"/>
              <p:cNvSpPr>
                <a:spLocks noChangeShapeType="1"/>
              </p:cNvSpPr>
              <p:nvPr/>
            </p:nvSpPr>
            <p:spPr bwMode="auto">
              <a:xfrm>
                <a:off x="3360" y="192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1" name="Line 1052"/>
              <p:cNvSpPr>
                <a:spLocks noChangeShapeType="1"/>
              </p:cNvSpPr>
              <p:nvPr/>
            </p:nvSpPr>
            <p:spPr bwMode="auto">
              <a:xfrm flipH="1">
                <a:off x="1474" y="1933"/>
                <a:ext cx="521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2" name="Line 1056"/>
              <p:cNvSpPr>
                <a:spLocks noChangeShapeType="1"/>
              </p:cNvSpPr>
              <p:nvPr/>
            </p:nvSpPr>
            <p:spPr bwMode="auto">
              <a:xfrm>
                <a:off x="1474" y="1933"/>
                <a:ext cx="0" cy="61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3" name="Line 1059"/>
              <p:cNvSpPr>
                <a:spLocks noChangeShapeType="1"/>
              </p:cNvSpPr>
              <p:nvPr/>
            </p:nvSpPr>
            <p:spPr bwMode="auto">
              <a:xfrm>
                <a:off x="2699" y="3271"/>
                <a:ext cx="0" cy="20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4" name="Line 1060"/>
              <p:cNvSpPr>
                <a:spLocks noChangeShapeType="1"/>
              </p:cNvSpPr>
              <p:nvPr/>
            </p:nvSpPr>
            <p:spPr bwMode="auto">
              <a:xfrm>
                <a:off x="1429" y="3249"/>
                <a:ext cx="242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565" name="Line 1065"/>
              <p:cNvSpPr>
                <a:spLocks noChangeShapeType="1"/>
              </p:cNvSpPr>
              <p:nvPr/>
            </p:nvSpPr>
            <p:spPr bwMode="auto">
              <a:xfrm>
                <a:off x="3855" y="1933"/>
                <a:ext cx="0" cy="61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6" name="Line 1067"/>
              <p:cNvSpPr>
                <a:spLocks noChangeShapeType="1"/>
              </p:cNvSpPr>
              <p:nvPr/>
            </p:nvSpPr>
            <p:spPr bwMode="auto">
              <a:xfrm>
                <a:off x="3855" y="2931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7" name="Line 1068"/>
              <p:cNvSpPr>
                <a:spLocks noChangeShapeType="1"/>
              </p:cNvSpPr>
              <p:nvPr/>
            </p:nvSpPr>
            <p:spPr bwMode="auto">
              <a:xfrm>
                <a:off x="1429" y="2931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4683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138E-9029-00CB-EFD0-05C477C71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A4DF16-62EB-45F9-96D3-275E556DC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7058650" cy="54159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646B7B-931F-532B-ABEC-ADE2C6CA7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767" y="2773956"/>
            <a:ext cx="583011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6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88815-BF0D-A453-5354-211AF3E24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0DD0B4-7C1B-1273-5F66-5000F7A2C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58" y="1476493"/>
            <a:ext cx="8464731" cy="528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320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1CDB8-7534-D4C3-2EBA-51BB428EF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B70BAE-A3B8-4511-BCA8-5D14097FC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59" y="1475904"/>
            <a:ext cx="7912935" cy="503762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40A243-D84C-67E4-70D4-53AF2EF08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009" y="2846294"/>
            <a:ext cx="3781953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7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Exercise: check if the number is even or odd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308" y="3278849"/>
            <a:ext cx="5473337" cy="3579150"/>
          </a:xfrm>
          <a:prstGeom prst="rect">
            <a:avLst/>
          </a:prstGeom>
        </p:spPr>
      </p:pic>
      <p:pic>
        <p:nvPicPr>
          <p:cNvPr id="3" name="Picture 2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E230D381-9ACB-9CCA-8927-EEE1CD2F5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199"/>
            <a:ext cx="6714308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57B39-AB9E-5BC7-0753-D54135DFA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 the Divisor in Program 4-9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45A42-C85D-8344-76BF-08BDAD66F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41D4E012-23E0-00F0-FAE9-2FDC708FB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539"/>
            <a:ext cx="10962640" cy="47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4">
            <a:extLst>
              <a:ext uri="{FF2B5EF4-FFF2-40B4-BE49-F238E27FC236}">
                <a16:creationId xmlns:a16="http://schemas.microsoft.com/office/drawing/2014/main" id="{5558F28F-8C80-3AA8-A250-4EC9A4621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string Member Functions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length()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– the number of characters in a string</a:t>
            </a:r>
          </a:p>
          <a:p>
            <a:pPr marL="457200" lvl="1" indent="0">
              <a:buNone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 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string </a:t>
            </a:r>
            <a:r>
              <a:rPr lang="en-US" sz="2800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firstPrez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="George Washington";</a:t>
            </a:r>
          </a:p>
          <a:p>
            <a:pPr marL="457200" lvl="1" indent="0">
              <a:buNone/>
            </a:pP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int size=</a:t>
            </a:r>
            <a:r>
              <a:rPr lang="en-US" sz="2800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firstPrez.length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(); </a:t>
            </a:r>
          </a:p>
          <a:p>
            <a:pPr marL="457200" lvl="1" indent="0">
              <a:buNone/>
            </a:pP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      // size is 17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Another Example:</a:t>
            </a:r>
          </a:p>
          <a:p>
            <a:pPr marL="0" indent="0">
              <a:buNone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     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string state = "Texas";</a:t>
            </a:r>
            <a:br>
              <a:rPr 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int size = </a:t>
            </a:r>
            <a:r>
              <a:rPr lang="en-US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state.length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    // size is 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5</a:t>
            </a:r>
          </a:p>
          <a:p>
            <a:pPr marL="0" indent="0">
              <a:buNone/>
            </a:pPr>
            <a:endParaRPr lang="en-US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9941" name="Rectangle 8"/>
          <p:cNvSpPr>
            <a:spLocks noChangeArrowheads="1"/>
          </p:cNvSpPr>
          <p:nvPr/>
        </p:nvSpPr>
        <p:spPr bwMode="auto">
          <a:xfrm>
            <a:off x="6762750" y="4191000"/>
            <a:ext cx="10858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2800" b="1" baseline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099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8B2F-22C3-8742-1BC1-3186E71AC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Testing the Divisor in Program 4-9</a:t>
            </a: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A15565BB-453B-9857-4D38-CB41CCCA8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219200"/>
            <a:ext cx="8343900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720E-A746-70F2-CE95-D046A2AA4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4E00CA0-12D4-2641-BA4A-1E5E07E5B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12192000" cy="5638799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an if/else statement that assigns 0.10 to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commissionRate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unless sales is greater than or equal to 50000.00, in which case it assigns 0.20 to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commissionRate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(sales &gt;= 50000.00) {</a:t>
            </a:r>
          </a:p>
          <a:p>
            <a:pPr marL="0" indent="0">
              <a:buNone/>
            </a:pP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commissionRate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0.20;</a:t>
            </a:r>
          </a:p>
          <a:p>
            <a:pPr marL="0" indent="0">
              <a:buNone/>
            </a:pP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else {</a:t>
            </a:r>
          </a:p>
          <a:p>
            <a:pPr marL="0" indent="0">
              <a:buNone/>
            </a:pP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commissionRate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0.10;</a:t>
            </a:r>
          </a:p>
          <a:p>
            <a:pPr marL="0" indent="0">
              <a:buNone/>
            </a:pP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an if/else statement that assigns 1 to x if y is equal to 100. Otherwise, it should assign 0 to x. int x;</a:t>
            </a:r>
          </a:p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 y = 100; // Example value for y</a:t>
            </a:r>
          </a:p>
          <a:p>
            <a:pPr marL="0" indent="0">
              <a:buNone/>
            </a:pP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(y == 100) {</a:t>
            </a:r>
          </a:p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x = 1;</a:t>
            </a:r>
          </a:p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else {</a:t>
            </a:r>
          </a:p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x = 0;</a:t>
            </a:r>
          </a:p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3641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8DA6F-044E-242E-4FE8-BD8E2599D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D1806-13F4-47FA-6B8A-A8324F3B5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Helvetica" panose="020B0604020202020204" pitchFamily="34" charset="0"/>
              </a:rPr>
              <a:t>Write a C++ program to compute the sum of two given integer values. If the two values are the same, then return triple their sum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29DF63-DDA6-9C0E-8F86-82AD9172D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32" y="2212701"/>
            <a:ext cx="6034486" cy="4508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85A5E0-38F4-3292-347A-4A2AD8B64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035" y="2228682"/>
            <a:ext cx="2010056" cy="12003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7D2192-65EA-87FC-D637-351771CC0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860" y="4449931"/>
            <a:ext cx="1609950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8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B1275E35-BD1E-7C44-7416-FEE957421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Nested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/>
              <a:t> Statements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748322A8-0C56-7D24-CD6E-CFCD50C993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5400" dirty="0">
                <a:latin typeface="Times" panose="02020603050405020304" pitchFamily="18" charset="0"/>
                <a:cs typeface="Times" panose="02020603050405020304" pitchFamily="18" charset="0"/>
              </a:rPr>
              <a:t>An if statement that is nested inside another if statement</a:t>
            </a:r>
          </a:p>
          <a:p>
            <a:r>
              <a:rPr lang="en-US" altLang="en-US" sz="5400" dirty="0">
                <a:latin typeface="Times" panose="02020603050405020304" pitchFamily="18" charset="0"/>
                <a:cs typeface="Times" panose="02020603050405020304" pitchFamily="18" charset="0"/>
              </a:rPr>
              <a:t>Nested if statements can be used to test more than one condition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65BC-75F9-51C7-CE4F-5563302DC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Flowchart for a Nested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/>
              <a:t> Statement</a:t>
            </a:r>
          </a:p>
        </p:txBody>
      </p:sp>
      <p:pic>
        <p:nvPicPr>
          <p:cNvPr id="31747" name="Picture 5" descr="Figure 4-7">
            <a:extLst>
              <a:ext uri="{FF2B5EF4-FFF2-40B4-BE49-F238E27FC236}">
                <a16:creationId xmlns:a16="http://schemas.microsoft.com/office/drawing/2014/main" id="{C58A02C0-1D20-C0BE-0EDE-ECEA009B7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1600200"/>
            <a:ext cx="10505439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91E06F93-4BCB-3568-6C40-1F994E2FE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Nested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/>
              <a:t> Statements</a:t>
            </a:r>
          </a:p>
        </p:txBody>
      </p:sp>
      <p:pic>
        <p:nvPicPr>
          <p:cNvPr id="32772" name="Picture 4" descr="Pink tissue paper">
            <a:extLst>
              <a:ext uri="{FF2B5EF4-FFF2-40B4-BE49-F238E27FC236}">
                <a16:creationId xmlns:a16="http://schemas.microsoft.com/office/drawing/2014/main" id="{85EAC356-E3F5-E846-9FB4-F4325C831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89759"/>
            <a:ext cx="11176000" cy="425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F1CF85C7-5F0E-FEF1-3F89-E49C229A8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Nested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/>
              <a:t> Statements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4D0369A5-474E-8942-BA06-92EBFD2A8A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Another example, from Program 4-1</a:t>
            </a:r>
          </a:p>
        </p:txBody>
      </p:sp>
      <p:pic>
        <p:nvPicPr>
          <p:cNvPr id="33796" name="Picture 4" descr="Pink tissue paper">
            <a:extLst>
              <a:ext uri="{FF2B5EF4-FFF2-40B4-BE49-F238E27FC236}">
                <a16:creationId xmlns:a16="http://schemas.microsoft.com/office/drawing/2014/main" id="{F82F1E15-0918-1BCD-92C3-A6693419C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295526"/>
            <a:ext cx="58674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E18E67AC-D5B9-3386-5CB6-66404837A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Proper Indentation!</a:t>
            </a:r>
          </a:p>
        </p:txBody>
      </p:sp>
      <p:pic>
        <p:nvPicPr>
          <p:cNvPr id="34819" name="Picture 4" descr="Figure 4-8">
            <a:extLst>
              <a:ext uri="{FF2B5EF4-FFF2-40B4-BE49-F238E27FC236}">
                <a16:creationId xmlns:a16="http://schemas.microsoft.com/office/drawing/2014/main" id="{4DAA439E-E1E8-E12A-A0BA-DD34E05A9D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961" y="1355091"/>
            <a:ext cx="10052254" cy="4812029"/>
          </a:xfr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F841F-1964-0860-7B4A-BBC9CC49C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if statement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AB4AC5-ACB8-3DD3-854C-DA18A8B95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0" y="1341438"/>
            <a:ext cx="7195941" cy="5380037"/>
          </a:xfrm>
        </p:spPr>
      </p:pic>
    </p:spTree>
    <p:extLst>
      <p:ext uri="{BB962C8B-B14F-4D97-AF65-F5344CB8AC3E}">
        <p14:creationId xmlns:p14="http://schemas.microsoft.com/office/powerpoint/2010/main" val="29385241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2391-82C6-0729-22E7-C3C6F9D5A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3ED0EA-85CF-FF15-1E00-FDDD4E3D0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327" y="0"/>
            <a:ext cx="9204673" cy="67404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4EF7F9-6EF9-B4A2-9D93-00C3663F5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727540"/>
            <a:ext cx="3631474" cy="138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3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E11F1-574C-A82F-5497-8B6F5697F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 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A3A0A-A4ED-1794-96D2-1E3ACEEE6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assign() – put repeated characters in a string.  Can be used for formatting output</a:t>
            </a:r>
            <a:r>
              <a:rPr lang="en-US" sz="2800" dirty="0"/>
              <a:t>.</a:t>
            </a:r>
          </a:p>
          <a:p>
            <a:pPr marL="457200" lvl="1" indent="0">
              <a:lnSpc>
                <a:spcPts val="2000"/>
              </a:lnSpc>
              <a:spcBef>
                <a:spcPct val="30000"/>
              </a:spcBef>
              <a:buNone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string equals;</a:t>
            </a:r>
          </a:p>
          <a:p>
            <a:pPr marL="457200" lvl="1" indent="0">
              <a:lnSpc>
                <a:spcPts val="2000"/>
              </a:lnSpc>
              <a:spcBef>
                <a:spcPct val="30000"/>
              </a:spcBef>
              <a:buNone/>
              <a:defRPr/>
            </a:pP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</a:t>
            </a:r>
            <a:r>
              <a:rPr lang="en-US" sz="2800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equals.assign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(80,'=');</a:t>
            </a:r>
          </a:p>
          <a:p>
            <a:pPr marL="457200" lvl="1" indent="0">
              <a:lnSpc>
                <a:spcPts val="2000"/>
              </a:lnSpc>
              <a:spcBef>
                <a:spcPct val="30000"/>
              </a:spcBef>
              <a:buNone/>
              <a:defRPr/>
            </a:pP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</a:t>
            </a:r>
            <a:r>
              <a:rPr lang="en-US" sz="2800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cout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&lt;&lt; equals &lt;&lt; </a:t>
            </a:r>
            <a:r>
              <a:rPr lang="en-US" sz="2800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endl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;</a:t>
            </a:r>
          </a:p>
          <a:p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string str;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</a:t>
            </a:r>
            <a:r>
              <a:rPr lang="en-US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str.assign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(10, '*'); </a:t>
            </a:r>
            <a:r>
              <a:rPr lang="en-US" dirty="0">
                <a:solidFill>
                  <a:srgbClr val="00B050"/>
                </a:solidFill>
              </a:rPr>
              <a:t>// Assigns 10 asterisks to the string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  <a:r>
              <a:rPr lang="en-US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cout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&lt;&lt; str &lt;&lt; </a:t>
            </a:r>
            <a:r>
              <a:rPr lang="en-US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endl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;</a:t>
            </a:r>
          </a:p>
          <a:p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string str1 = "Hello, World!";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string str2; str2.assign(str1, 0, 5); </a:t>
            </a:r>
            <a:r>
              <a:rPr lang="en-US" sz="2400" dirty="0">
                <a:solidFill>
                  <a:srgbClr val="00B050"/>
                </a:solidFill>
              </a:rPr>
              <a:t>// Assigns the first 5 characters of str1 to str2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  <a:r>
              <a:rPr lang="en-US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cout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&lt;&lt; str2 &lt;&lt; </a:t>
            </a:r>
            <a:r>
              <a:rPr lang="en-US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endl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;</a:t>
            </a:r>
          </a:p>
          <a:p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string str1 = "Learning C++";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string str2; str2.assign(str1); </a:t>
            </a:r>
            <a:r>
              <a:rPr lang="en-US" sz="2400" dirty="0">
                <a:solidFill>
                  <a:srgbClr val="00B050"/>
                </a:solidFill>
              </a:rPr>
              <a:t>// Assigns the entire string str1 to str2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</a:t>
            </a:r>
            <a:r>
              <a:rPr lang="en-US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cout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&lt;&lt; str2 &lt;&lt; </a:t>
            </a:r>
            <a:r>
              <a:rPr lang="en-US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endl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;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5D1C0E-B525-A8F1-D80B-510D4964C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70" y="1975618"/>
            <a:ext cx="7498730" cy="472481"/>
          </a:xfrm>
          <a:prstGeom prst="rect">
            <a:avLst/>
          </a:prstGeom>
        </p:spPr>
      </p:pic>
      <p:pic>
        <p:nvPicPr>
          <p:cNvPr id="13" name="Picture 1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9E6A9F4E-36E1-244E-18C3-F27B13D71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621" y="3708766"/>
            <a:ext cx="3627434" cy="510584"/>
          </a:xfrm>
          <a:prstGeom prst="rect">
            <a:avLst/>
          </a:prstGeom>
        </p:spPr>
      </p:pic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4620BCA-C88E-03E9-1622-9A8A4C89A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751" y="4975069"/>
            <a:ext cx="2933954" cy="495343"/>
          </a:xfrm>
          <a:prstGeom prst="rect">
            <a:avLst/>
          </a:prstGeom>
        </p:spPr>
      </p:pic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BE5E646-167D-9289-CD70-983DB2C4FE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18" y="6284609"/>
            <a:ext cx="2964437" cy="5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0F271F29-61FE-97A0-B27B-C738834237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if/else if </a:t>
            </a:r>
            <a:r>
              <a:rPr lang="en-US" altLang="en-US"/>
              <a:t>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248C4-95D5-5360-255E-6D9F3B271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Tests a series of conditions until one is found to be true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Often simpler than using nested if/else statements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Can be used to model thought processes such as:</a:t>
            </a:r>
            <a:b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</a:br>
            <a:b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"If it is raining, take an umbrella, </a:t>
            </a:r>
            <a:b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else, if it is windy, take a hat, </a:t>
            </a:r>
            <a:b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else, take sunglasses”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>
                <a:latin typeface="Courier New" panose="02070309020205020404" pitchFamily="49" charset="0"/>
              </a:rPr>
              <a:t>if/else</a:t>
            </a:r>
            <a:r>
              <a:rPr lang="en-US" altLang="en-US" dirty="0"/>
              <a:t> </a:t>
            </a:r>
            <a:r>
              <a:rPr lang="en-US" altLang="en-US" dirty="0">
                <a:latin typeface="Courier New" panose="02070309020205020404" pitchFamily="49" charset="0"/>
              </a:rPr>
              <a:t>if</a:t>
            </a:r>
            <a:r>
              <a:rPr lang="en-US" altLang="en-US" dirty="0"/>
              <a:t> Statement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369" y="1066799"/>
            <a:ext cx="7795261" cy="534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424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Using a Trailing else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else</a:t>
            </a:r>
            <a:r>
              <a:rPr lang="en-US" alt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Used with 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if/else if </a:t>
            </a:r>
            <a:r>
              <a:rPr lang="en-US" altLang="en-US" sz="4000" dirty="0">
                <a:latin typeface="Times" panose="02020603050405020304" pitchFamily="18" charset="0"/>
                <a:cs typeface="Times" panose="02020603050405020304" pitchFamily="18" charset="0"/>
              </a:rPr>
              <a:t>statement when all of the conditions are false</a:t>
            </a:r>
          </a:p>
          <a:p>
            <a:r>
              <a:rPr lang="en-US" altLang="en-US" sz="4000" dirty="0">
                <a:latin typeface="Times" panose="02020603050405020304" pitchFamily="18" charset="0"/>
                <a:cs typeface="Times" panose="02020603050405020304" pitchFamily="18" charset="0"/>
              </a:rPr>
              <a:t>Provides a default statement or action that is performed when none of the conditions is true </a:t>
            </a:r>
          </a:p>
          <a:p>
            <a:r>
              <a:rPr lang="en-US" altLang="en-US" sz="4000" dirty="0">
                <a:latin typeface="Times" panose="02020603050405020304" pitchFamily="18" charset="0"/>
                <a:cs typeface="Times" panose="02020603050405020304" pitchFamily="18" charset="0"/>
              </a:rPr>
              <a:t>Can be used to catch invalid values or handle other exceptional situations</a:t>
            </a:r>
          </a:p>
        </p:txBody>
      </p:sp>
    </p:spTree>
    <p:extLst>
      <p:ext uri="{BB962C8B-B14F-4D97-AF65-F5344CB8AC3E}">
        <p14:creationId xmlns:p14="http://schemas.microsoft.com/office/powerpoint/2010/main" val="18070403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53F16-2FDD-FFD9-F3DD-90DE1A28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4AE85-C1CC-3865-B9B5-4D35CE034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// C++ program to find if the person is child, growing age</a:t>
            </a:r>
          </a:p>
          <a:p>
            <a:pPr marL="0" indent="0">
              <a:buNone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// or adult using if else-if ladder</a:t>
            </a:r>
          </a:p>
          <a:p>
            <a:pPr marL="0" indent="0">
              <a:buNone/>
            </a:pP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479EC4-9283-3037-2AE9-009B38075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55" y="2371632"/>
            <a:ext cx="6617774" cy="44717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7B0877-6A65-28F6-5F79-8E828798F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503" y="3109868"/>
            <a:ext cx="3658111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490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Example</a:t>
            </a:r>
            <a:r>
              <a:rPr lang="en-US" altLang="en-US" b="1" dirty="0"/>
              <a:t> </a:t>
            </a:r>
            <a:r>
              <a:rPr lang="en-US" altLang="en-US" b="1" dirty="0">
                <a:latin typeface="Courier New" panose="02070309020205020404" pitchFamily="49" charset="0"/>
              </a:rPr>
              <a:t>if/else</a:t>
            </a:r>
            <a:r>
              <a:rPr lang="en-US" altLang="en-US" b="1" dirty="0"/>
              <a:t> </a:t>
            </a:r>
            <a:r>
              <a:rPr lang="en-US" altLang="en-US" b="1" dirty="0">
                <a:latin typeface="Courier New" panose="02070309020205020404" pitchFamily="49" charset="0"/>
              </a:rPr>
              <a:t>if</a:t>
            </a:r>
            <a:r>
              <a:rPr lang="en-US" altLang="en-US" dirty="0"/>
              <a:t> with Trailing </a:t>
            </a:r>
            <a:r>
              <a:rPr lang="en-US" altLang="en-US" b="1" dirty="0">
                <a:latin typeface="Courier New" panose="02070309020205020404" pitchFamily="49" charset="0"/>
              </a:rPr>
              <a:t>else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145280" y="1798638"/>
            <a:ext cx="545592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3D8963"/>
                </a:solidFill>
                <a:latin typeface="Courier New" panose="02070309020205020404" pitchFamily="49" charset="0"/>
              </a:rPr>
              <a:t>if (age &gt;= 21)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3D8963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b="1" dirty="0" err="1">
                <a:solidFill>
                  <a:srgbClr val="3D8963"/>
                </a:solidFill>
                <a:latin typeface="Courier New" panose="02070309020205020404" pitchFamily="49" charset="0"/>
              </a:rPr>
              <a:t>cout</a:t>
            </a:r>
            <a:r>
              <a:rPr lang="en-US" altLang="en-US" b="1" dirty="0">
                <a:solidFill>
                  <a:srgbClr val="3D8963"/>
                </a:solidFill>
                <a:latin typeface="Courier New" panose="02070309020205020404" pitchFamily="49" charset="0"/>
              </a:rPr>
              <a:t> &lt;&lt; "Adult";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3D8963"/>
                </a:solidFill>
                <a:latin typeface="Courier New" panose="02070309020205020404" pitchFamily="49" charset="0"/>
              </a:rPr>
              <a:t>else if (age &gt;= 13)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3D8963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b="1" dirty="0" err="1">
                <a:solidFill>
                  <a:srgbClr val="3D8963"/>
                </a:solidFill>
                <a:latin typeface="Courier New" panose="02070309020205020404" pitchFamily="49" charset="0"/>
              </a:rPr>
              <a:t>cout</a:t>
            </a:r>
            <a:r>
              <a:rPr lang="en-US" altLang="en-US" b="1" dirty="0">
                <a:solidFill>
                  <a:srgbClr val="3D8963"/>
                </a:solidFill>
                <a:latin typeface="Courier New" panose="02070309020205020404" pitchFamily="49" charset="0"/>
              </a:rPr>
              <a:t> &lt;&lt; "Teen";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3D8963"/>
                </a:solidFill>
                <a:latin typeface="Courier New" panose="02070309020205020404" pitchFamily="49" charset="0"/>
              </a:rPr>
              <a:t>else if (age &gt;= 2)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3D8963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b="1" dirty="0" err="1">
                <a:solidFill>
                  <a:srgbClr val="3D8963"/>
                </a:solidFill>
                <a:latin typeface="Courier New" panose="02070309020205020404" pitchFamily="49" charset="0"/>
              </a:rPr>
              <a:t>cout</a:t>
            </a:r>
            <a:r>
              <a:rPr lang="en-US" altLang="en-US" b="1" dirty="0">
                <a:solidFill>
                  <a:srgbClr val="3D8963"/>
                </a:solidFill>
                <a:latin typeface="Courier New" panose="02070309020205020404" pitchFamily="49" charset="0"/>
              </a:rPr>
              <a:t> &lt;&lt; "Child";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3D8963"/>
                </a:solidFill>
                <a:latin typeface="Courier New" panose="02070309020205020404" pitchFamily="49" charset="0"/>
              </a:rPr>
              <a:t>else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3D8963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b="1" dirty="0" err="1">
                <a:solidFill>
                  <a:srgbClr val="3D8963"/>
                </a:solidFill>
                <a:latin typeface="Courier New" panose="02070309020205020404" pitchFamily="49" charset="0"/>
              </a:rPr>
              <a:t>cout</a:t>
            </a:r>
            <a:r>
              <a:rPr lang="en-US" altLang="en-US" b="1" dirty="0">
                <a:solidFill>
                  <a:srgbClr val="3D8963"/>
                </a:solidFill>
                <a:latin typeface="Courier New" panose="02070309020205020404" pitchFamily="49" charset="0"/>
              </a:rPr>
              <a:t> &lt;&lt; "Baby";</a:t>
            </a:r>
          </a:p>
        </p:txBody>
      </p:sp>
    </p:spTree>
    <p:extLst>
      <p:ext uri="{BB962C8B-B14F-4D97-AF65-F5344CB8AC3E}">
        <p14:creationId xmlns:p14="http://schemas.microsoft.com/office/powerpoint/2010/main" val="25156860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C4198-18C3-9B9E-A7E6-02B225513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3C63D-8B2B-D73A-C0A2-0FBFF07D0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B417E-D80B-1A7E-A868-811EAF4DD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504" y="-56786"/>
            <a:ext cx="6655496" cy="68364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20B3AE-072E-4269-7C6A-8147AEB8968E}"/>
              </a:ext>
            </a:extLst>
          </p:cNvPr>
          <p:cNvSpPr txBox="1"/>
          <p:nvPr/>
        </p:nvSpPr>
        <p:spPr>
          <a:xfrm>
            <a:off x="0" y="1275987"/>
            <a:ext cx="553650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C++ program that prompts the user to enter their score and then assigns a grade based on the following criteria: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score is 90 or above, the grade is "A".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score is between 80 and 89, the grade is "B".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score is between 70 and 79, the grade is "C".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score is between 60 and 69, the grade is "D".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score is below 60, the grade is "F".</a:t>
            </a:r>
          </a:p>
        </p:txBody>
      </p:sp>
    </p:spTree>
    <p:extLst>
      <p:ext uri="{BB962C8B-B14F-4D97-AF65-F5344CB8AC3E}">
        <p14:creationId xmlns:p14="http://schemas.microsoft.com/office/powerpoint/2010/main" val="64948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C++ program to find maximum between three numbers.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9E685A-79A1-96C4-A67E-E5E5CE12CBD6}"/>
              </a:ext>
            </a:extLst>
          </p:cNvPr>
          <p:cNvSpPr txBox="1"/>
          <p:nvPr/>
        </p:nvSpPr>
        <p:spPr>
          <a:xfrm>
            <a:off x="2796363" y="1727766"/>
            <a:ext cx="9395637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#include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&lt;iostream&gt;</a:t>
            </a:r>
            <a:endParaRPr lang="en-US" sz="16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std;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main()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n1, n2, n3;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cout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&lt;&lt; 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"Enter three numbers: "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cin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&gt;&gt; n1 &gt;&gt; n2 &gt;&gt; n3;</a:t>
            </a:r>
          </a:p>
          <a:p>
            <a:endParaRPr lang="en-US" sz="16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(n1 &gt;= n2 &amp;&amp; n1 &gt;= n3)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cout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&lt;&lt; 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"Largest number: "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&lt;&lt; n1&lt;&lt;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endl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;}</a:t>
            </a:r>
          </a:p>
          <a:p>
            <a:r>
              <a:rPr lang="pt-BR" sz="1600" dirty="0">
                <a:solidFill>
                  <a:prstClr val="black"/>
                </a:solidFill>
                <a:latin typeface="Consolas" panose="020B0609020204030204" pitchFamily="49" charset="0"/>
              </a:rPr>
              <a:t>    </a:t>
            </a:r>
            <a:r>
              <a:rPr lang="pt-BR" sz="16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pt-BR" sz="16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pt-B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pt-BR" sz="1600" dirty="0">
                <a:solidFill>
                  <a:prstClr val="black"/>
                </a:solidFill>
                <a:latin typeface="Consolas" panose="020B0609020204030204" pitchFamily="49" charset="0"/>
              </a:rPr>
              <a:t>(n2 &gt;= n1 &amp;&amp; n2 &gt;= n3)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cout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&lt;&lt; 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"Largest number: "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&lt;&lt; n2&lt;&lt;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endl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;}</a:t>
            </a:r>
          </a:p>
          <a:p>
            <a:endParaRPr lang="en-US" sz="16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//else hear means : if(n3 &gt;= n1 &amp;&amp; n3 &gt;= n2) </a:t>
            </a:r>
            <a:endParaRPr lang="en-US" sz="16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{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cout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&lt;&lt; 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"Largest number: "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&lt;&lt; n3&lt;&lt;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endl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system(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"pause"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0;   </a:t>
            </a: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6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02256-B4E3-B249-B1F4-4DCB05273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4E422-BB93-F6B7-ACCD-3F90EA5DF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// C++ program to check if the given number is positive, negative or zero if //positive then check if it is even or odd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03AC13-F059-84BA-C65D-1BB568876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0434"/>
            <a:ext cx="6163535" cy="47875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BF5F19-901C-09DA-CC25-2BA9E9CDB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760" y="4126032"/>
            <a:ext cx="3181794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7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Menu-Driven Program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Menu: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of choices presented to the user on the computer screen.</a:t>
            </a:r>
          </a:p>
          <a:p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Menu-driven program: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execution controlled by user selecting from a list of actions.</a:t>
            </a: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Menu can be implemented using if/ else if statements.</a:t>
            </a:r>
          </a:p>
        </p:txBody>
      </p:sp>
    </p:spTree>
    <p:extLst>
      <p:ext uri="{BB962C8B-B14F-4D97-AF65-F5344CB8AC3E}">
        <p14:creationId xmlns:p14="http://schemas.microsoft.com/office/powerpoint/2010/main" val="24864561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/>
              <a:t>Menu-driven Program Organization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Display list of numbered or lettered choices for actions. </a:t>
            </a:r>
          </a:p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user’s selection of number or letter</a:t>
            </a:r>
          </a:p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user selection in (</a:t>
            </a:r>
            <a:r>
              <a:rPr lang="en-US" altLang="en-US" sz="4400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 lvl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match, then execute code to carry out the desired action</a:t>
            </a:r>
          </a:p>
          <a:p>
            <a:pPr lvl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not, then test with next (</a:t>
            </a:r>
            <a:r>
              <a:rPr lang="en-US" altLang="en-US" sz="4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0799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String Input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12192000" cy="4800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Reading in a string object</a:t>
            </a:r>
          </a:p>
          <a:p>
            <a:pPr eaLnBrk="1" hangingPunct="1">
              <a:buFontTx/>
              <a:buNone/>
            </a:pPr>
            <a:r>
              <a:rPr lang="en-US" altLang="en-US" b="1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string name;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US" altLang="en-US" b="1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cin</a:t>
            </a:r>
            <a:r>
              <a:rPr lang="en-US" altLang="en-US" b="1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&gt;&gt; name;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        </a:t>
            </a: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// Reads in a string  with no blanks </a:t>
            </a:r>
          </a:p>
          <a:p>
            <a:pPr eaLnBrk="1" hangingPunct="1"/>
            <a:r>
              <a:rPr lang="en-US" altLang="en-US" sz="3100" dirty="0">
                <a:latin typeface="Times" panose="02020603050405020304" pitchFamily="18" charset="0"/>
                <a:cs typeface="Times" panose="02020603050405020304" pitchFamily="18" charset="0"/>
              </a:rPr>
              <a:t>Using </a:t>
            </a:r>
            <a:r>
              <a:rPr lang="en-US" altLang="en-US" sz="3100" dirty="0" err="1">
                <a:latin typeface="Times" panose="02020603050405020304" pitchFamily="18" charset="0"/>
                <a:cs typeface="Times" panose="02020603050405020304" pitchFamily="18" charset="0"/>
              </a:rPr>
              <a:t>cin</a:t>
            </a:r>
            <a:r>
              <a:rPr lang="en-US" altLang="en-US" sz="3100" dirty="0">
                <a:latin typeface="Times" panose="02020603050405020304" pitchFamily="18" charset="0"/>
                <a:cs typeface="Times" panose="02020603050405020304" pitchFamily="18" charset="0"/>
              </a:rPr>
              <a:t> with the &gt;&gt; operator to input strings </a:t>
            </a:r>
            <a:r>
              <a:rPr lang="en-US" altLang="en-US" sz="3100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can cause problems</a:t>
            </a:r>
            <a:r>
              <a:rPr lang="en-US" altLang="en-US" sz="3100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  <a:p>
            <a:pPr lvl="1"/>
            <a:r>
              <a:rPr lang="en-US" altLang="en-US" sz="2700" dirty="0">
                <a:latin typeface="Times" panose="02020603050405020304" pitchFamily="18" charset="0"/>
                <a:cs typeface="Times" panose="02020603050405020304" pitchFamily="18" charset="0"/>
              </a:rPr>
              <a:t>It passes over and ignores any leading whitespace characters (spaces, tabs, or line breaks)</a:t>
            </a:r>
          </a:p>
          <a:p>
            <a:pPr lvl="1"/>
            <a:endParaRPr lang="en-US" altLang="en-US" sz="27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" name="Picture 2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8FBC7010-7BED-7D03-F754-DC2437B05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66" y="4190774"/>
            <a:ext cx="4426454" cy="2606265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16F29F9-EB5B-B124-E54B-D48B85567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518" y="4846320"/>
            <a:ext cx="4266992" cy="156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7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57388-B0FF-0F14-DBE1-7D309D9A1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17D5AB-CCEA-3CAE-CB36-F2CC51251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3" y="1219201"/>
            <a:ext cx="5761973" cy="5638799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B119C96-EF38-4A52-C4E8-EDF41DC7D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47200" y="0"/>
            <a:ext cx="7344800" cy="5287113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20E161-5FCF-3566-3586-C92419BA5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622" y="4328362"/>
            <a:ext cx="3734321" cy="264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8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1CEF2E-5A65-1D30-6BD8-FE700F0E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02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CC8E3-7D75-31D1-DF6C-0D5EEAA7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string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35533-B84C-2395-0F63-0B9D2E75B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z="2700" dirty="0">
                <a:latin typeface="Times" panose="02020603050405020304" pitchFamily="18" charset="0"/>
                <a:cs typeface="Times" panose="02020603050405020304" pitchFamily="18" charset="0"/>
              </a:rPr>
              <a:t>To solve this problem, you can use a C++ function named </a:t>
            </a:r>
            <a:r>
              <a:rPr lang="en-US" altLang="en-US" sz="2700" dirty="0" err="1">
                <a:latin typeface="Times" panose="02020603050405020304" pitchFamily="18" charset="0"/>
                <a:cs typeface="Times" panose="02020603050405020304" pitchFamily="18" charset="0"/>
              </a:rPr>
              <a:t>getline</a:t>
            </a:r>
            <a:r>
              <a:rPr lang="en-US" altLang="en-US" sz="27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lvl="1"/>
            <a:r>
              <a:rPr lang="en-US" altLang="en-US" sz="3000" b="1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getline</a:t>
            </a:r>
            <a:r>
              <a:rPr lang="en-US" altLang="en-US" sz="3000" b="1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altLang="en-US" sz="3000" b="1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cin</a:t>
            </a:r>
            <a:r>
              <a:rPr lang="en-US" altLang="en-US" sz="3000" b="1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name );</a:t>
            </a:r>
            <a:r>
              <a:rPr lang="en-US" altLang="en-US" sz="30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// Reads in a string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                                      // that may contain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                                      // blanks</a:t>
            </a:r>
          </a:p>
          <a:p>
            <a:endParaRPr lang="en-US" dirty="0"/>
          </a:p>
        </p:txBody>
      </p:sp>
      <p:pic>
        <p:nvPicPr>
          <p:cNvPr id="5" name="Picture 4" descr="A computer code with red and blue text&#10;&#10;Description automatically generated">
            <a:extLst>
              <a:ext uri="{FF2B5EF4-FFF2-40B4-BE49-F238E27FC236}">
                <a16:creationId xmlns:a16="http://schemas.microsoft.com/office/drawing/2014/main" id="{46E3C06E-BC9C-6929-7A8B-D68E52E8A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03" y="3429000"/>
            <a:ext cx="5162677" cy="3171727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427D441-99E5-FCCF-0110-6C0C5EFCB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79" y="3927888"/>
            <a:ext cx="6598921" cy="182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Character Input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10668000" cy="487680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Reading in a character:</a:t>
            </a:r>
          </a:p>
          <a:p>
            <a:pPr marL="108000">
              <a:lnSpc>
                <a:spcPct val="120000"/>
              </a:lnSpc>
              <a:spcBef>
                <a:spcPct val="40000"/>
              </a:spcBef>
              <a:buNone/>
            </a:pPr>
            <a:r>
              <a:rPr lang="en-US" altLang="en-US" b="1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char </a:t>
            </a:r>
            <a:r>
              <a:rPr lang="en-US" altLang="en-US" b="1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</a:t>
            </a:r>
            <a:r>
              <a:rPr lang="en-US" altLang="en-US" b="1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;</a:t>
            </a:r>
          </a:p>
          <a:p>
            <a:pPr marL="108000">
              <a:lnSpc>
                <a:spcPct val="120000"/>
              </a:lnSpc>
              <a:spcBef>
                <a:spcPct val="40000"/>
              </a:spcBef>
              <a:buNone/>
            </a:pPr>
            <a:r>
              <a:rPr lang="en-US" altLang="en-US" b="1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cin</a:t>
            </a:r>
            <a:r>
              <a:rPr lang="en-US" altLang="en-US" b="1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&gt;&gt; </a:t>
            </a:r>
            <a:r>
              <a:rPr lang="en-US" altLang="en-US" b="1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</a:t>
            </a:r>
            <a:r>
              <a:rPr lang="en-US" altLang="en-US" b="1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;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</a:t>
            </a:r>
            <a:r>
              <a:rPr lang="en-US" altLang="en-US" sz="2900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// Reads in any non-blank char</a:t>
            </a:r>
          </a:p>
          <a:p>
            <a:pPr>
              <a:lnSpc>
                <a:spcPts val="3400"/>
              </a:lnSpc>
              <a:spcBef>
                <a:spcPct val="40000"/>
              </a:spcBef>
              <a:buNone/>
            </a:pP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Problem: will skip over blanks, tabs</a:t>
            </a:r>
          </a:p>
          <a:p>
            <a:pPr>
              <a:lnSpc>
                <a:spcPts val="3400"/>
              </a:lnSpc>
              <a:spcBef>
                <a:spcPct val="40000"/>
              </a:spcBef>
              <a:buNone/>
            </a:pPr>
            <a:r>
              <a:rPr lang="en-US" altLang="en-US" sz="3200" b="1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cin.get</a:t>
            </a:r>
            <a:r>
              <a:rPr lang="en-US" altLang="en-US" sz="3200" b="1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altLang="en-US" sz="3200" b="1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</a:t>
            </a:r>
            <a:r>
              <a:rPr lang="en-US" altLang="en-US" sz="3200" b="1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);</a:t>
            </a:r>
            <a:r>
              <a:rPr lang="en-US" altLang="en-US" sz="32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// Reads in </a:t>
            </a:r>
            <a:r>
              <a:rPr lang="en-US" altLang="en-US" sz="3600" i="1" dirty="0">
                <a:latin typeface="Times" panose="02020603050405020304" pitchFamily="18" charset="0"/>
                <a:cs typeface="Times" panose="02020603050405020304" pitchFamily="18" charset="0"/>
              </a:rPr>
              <a:t>any</a:t>
            </a: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char</a:t>
            </a:r>
          </a:p>
          <a:p>
            <a:pPr>
              <a:lnSpc>
                <a:spcPts val="3400"/>
              </a:lnSpc>
              <a:spcBef>
                <a:spcPct val="40000"/>
              </a:spcBef>
              <a:buNone/>
            </a:pP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Will read the next character entered, even whitespace</a:t>
            </a:r>
          </a:p>
          <a:p>
            <a:pPr>
              <a:lnSpc>
                <a:spcPts val="3400"/>
              </a:lnSpc>
              <a:spcBef>
                <a:spcPct val="40000"/>
              </a:spcBef>
            </a:pPr>
            <a:r>
              <a:rPr lang="en-US" altLang="en-US" sz="3200" b="1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</a:t>
            </a:r>
            <a:r>
              <a:rPr lang="en-US" altLang="en-US" sz="3200" b="1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= </a:t>
            </a:r>
            <a:r>
              <a:rPr lang="en-US" altLang="en-US" sz="3200" b="1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cin.get</a:t>
            </a:r>
            <a:r>
              <a:rPr lang="en-US" altLang="en-US" sz="3200" b="1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;</a:t>
            </a:r>
            <a:r>
              <a:rPr lang="en-US" altLang="en-US" sz="32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// </a:t>
            </a: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Reads in </a:t>
            </a:r>
            <a:r>
              <a:rPr lang="en-US" altLang="en-US" sz="3600" i="1" dirty="0">
                <a:latin typeface="Times" panose="02020603050405020304" pitchFamily="18" charset="0"/>
                <a:cs typeface="Times" panose="02020603050405020304" pitchFamily="18" charset="0"/>
              </a:rPr>
              <a:t>any</a:t>
            </a: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char</a:t>
            </a:r>
          </a:p>
        </p:txBody>
      </p:sp>
    </p:spTree>
    <p:extLst>
      <p:ext uri="{BB962C8B-B14F-4D97-AF65-F5344CB8AC3E}">
        <p14:creationId xmlns:p14="http://schemas.microsoft.com/office/powerpoint/2010/main" val="244907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1C894-C77E-841A-D971-B9BBF8D31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6" name="Content Placeholder 5" descr="A computer code with text&#10;&#10;AI-generated content may be incorrect.">
            <a:extLst>
              <a:ext uri="{FF2B5EF4-FFF2-40B4-BE49-F238E27FC236}">
                <a16:creationId xmlns:a16="http://schemas.microsoft.com/office/drawing/2014/main" id="{34FA4CB2-9498-6362-FA2B-7F14A5F5F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448" y="1219200"/>
            <a:ext cx="11431647" cy="346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11226</TotalTime>
  <Words>2189</Words>
  <Application>Microsoft Office PowerPoint</Application>
  <PresentationFormat>Widescreen</PresentationFormat>
  <Paragraphs>358</Paragraphs>
  <Slides>61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Aptos</vt:lpstr>
      <vt:lpstr>Aptos Display</vt:lpstr>
      <vt:lpstr>Arabic Typesetting</vt:lpstr>
      <vt:lpstr>Arial</vt:lpstr>
      <vt:lpstr>Calibri</vt:lpstr>
      <vt:lpstr>Consolas</vt:lpstr>
      <vt:lpstr>Courier New</vt:lpstr>
      <vt:lpstr>Helvetica</vt:lpstr>
      <vt:lpstr>Times</vt:lpstr>
      <vt:lpstr>Times New Roman</vt:lpstr>
      <vt:lpstr>Wingdings</vt:lpstr>
      <vt:lpstr>Office Theme</vt:lpstr>
      <vt:lpstr>  Fundamental Of Structured Programming Lecture 5   Char, String </vt:lpstr>
      <vt:lpstr>Working with Characters and Strings</vt:lpstr>
      <vt:lpstr>String Operators</vt:lpstr>
      <vt:lpstr>string Member Functions</vt:lpstr>
      <vt:lpstr>assign ()</vt:lpstr>
      <vt:lpstr>String Input</vt:lpstr>
      <vt:lpstr>Input string </vt:lpstr>
      <vt:lpstr>Character Input</vt:lpstr>
      <vt:lpstr>Example </vt:lpstr>
      <vt:lpstr>Working with Characters and string Objects</vt:lpstr>
      <vt:lpstr>Example </vt:lpstr>
      <vt:lpstr>  Fundamental Of Structured Programming Lecture 5    Making Decisions Chapeter 4 in book </vt:lpstr>
      <vt:lpstr>Making Decisions </vt:lpstr>
      <vt:lpstr>           Relational Operators</vt:lpstr>
      <vt:lpstr>Relational Expressions</vt:lpstr>
      <vt:lpstr>Example</vt:lpstr>
      <vt:lpstr>Logical Operators </vt:lpstr>
      <vt:lpstr>Logical Operators </vt:lpstr>
      <vt:lpstr>Logical precedence </vt:lpstr>
      <vt:lpstr>Example</vt:lpstr>
      <vt:lpstr>Example </vt:lpstr>
      <vt:lpstr>Example </vt:lpstr>
      <vt:lpstr>Making Decisions   if-statement </vt:lpstr>
      <vt:lpstr>The if Statement</vt:lpstr>
      <vt:lpstr>The if Statement </vt:lpstr>
      <vt:lpstr>Format of the if Statement</vt:lpstr>
      <vt:lpstr>How the if Statement Works</vt:lpstr>
      <vt:lpstr>if Statement Notes</vt:lpstr>
      <vt:lpstr>Example </vt:lpstr>
      <vt:lpstr>Example </vt:lpstr>
      <vt:lpstr>Example </vt:lpstr>
      <vt:lpstr>The if/else Statement</vt:lpstr>
      <vt:lpstr>How the if/else Works</vt:lpstr>
      <vt:lpstr>if/else Flow of Control</vt:lpstr>
      <vt:lpstr>Example </vt:lpstr>
      <vt:lpstr>Example </vt:lpstr>
      <vt:lpstr>Example </vt:lpstr>
      <vt:lpstr>Exercise: check if the number is even or odd </vt:lpstr>
      <vt:lpstr>Testing the Divisor in Program 4-9</vt:lpstr>
      <vt:lpstr>Testing the Divisor in Program 4-9</vt:lpstr>
      <vt:lpstr>Example </vt:lpstr>
      <vt:lpstr>Example </vt:lpstr>
      <vt:lpstr>Nested if Statements</vt:lpstr>
      <vt:lpstr>Flowchart for a Nested if Statement</vt:lpstr>
      <vt:lpstr>Nested if Statements</vt:lpstr>
      <vt:lpstr>Nested if Statements</vt:lpstr>
      <vt:lpstr>Use Proper Indentation!</vt:lpstr>
      <vt:lpstr>Nested if statement </vt:lpstr>
      <vt:lpstr>Example </vt:lpstr>
      <vt:lpstr>The if/else if Statement</vt:lpstr>
      <vt:lpstr>The if/else if Statement</vt:lpstr>
      <vt:lpstr>Using a Trailing else</vt:lpstr>
      <vt:lpstr>Example </vt:lpstr>
      <vt:lpstr>Example if/else if with Trailing else</vt:lpstr>
      <vt:lpstr>Example </vt:lpstr>
      <vt:lpstr>Exercise</vt:lpstr>
      <vt:lpstr>Example </vt:lpstr>
      <vt:lpstr>Menu-Driven Program</vt:lpstr>
      <vt:lpstr>Menu-driven Program Organization</vt:lpstr>
      <vt:lpstr>Example 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Fundamental Of Structured Programming Lecture 5   String </dc:title>
  <dc:creator>naglaa fatfey</dc:creator>
  <cp:lastModifiedBy>Ahmed Yousry</cp:lastModifiedBy>
  <cp:revision>210</cp:revision>
  <dcterms:created xsi:type="dcterms:W3CDTF">2024-09-27T09:13:16Z</dcterms:created>
  <dcterms:modified xsi:type="dcterms:W3CDTF">2025-10-30T06:44:43Z</dcterms:modified>
</cp:coreProperties>
</file>